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66" r:id="rId3"/>
    <p:sldId id="267" r:id="rId4"/>
    <p:sldId id="268" r:id="rId5"/>
    <p:sldId id="269" r:id="rId6"/>
    <p:sldId id="270" r:id="rId7"/>
    <p:sldId id="271" r:id="rId8"/>
    <p:sldId id="272" r:id="rId9"/>
    <p:sldId id="273" r:id="rId10"/>
    <p:sldId id="274" r:id="rId11"/>
    <p:sldId id="275" r:id="rId12"/>
    <p:sldId id="276" r:id="rId13"/>
    <p:sldId id="277" r:id="rId14"/>
    <p:sldId id="265"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1" autoAdjust="0"/>
    <p:restoredTop sz="94660"/>
  </p:normalViewPr>
  <p:slideViewPr>
    <p:cSldViewPr snapToGrid="0">
      <p:cViewPr varScale="1">
        <p:scale>
          <a:sx n="113" d="100"/>
          <a:sy n="113" d="100"/>
        </p:scale>
        <p:origin x="51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75894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5122716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8184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557DCA1-B1FC-4100-A00C-B68760D20C1D}" type="datetimeFigureOut">
              <a:rPr lang="en-IN" smtClean="0"/>
              <a:t>19-07-2022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3444854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557DCA1-B1FC-4100-A00C-B68760D20C1D}" type="datetimeFigureOut">
              <a:rPr lang="en-IN" smtClean="0"/>
              <a:t>19-07-2022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1413129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557DCA1-B1FC-4100-A00C-B68760D20C1D}" type="datetimeFigureOut">
              <a:rPr lang="en-IN" smtClean="0"/>
              <a:t>19-07-2022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2309265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557DCA1-B1FC-4100-A00C-B68760D20C1D}" type="datetimeFigureOut">
              <a:rPr lang="en-IN" smtClean="0"/>
              <a:t>19-07-2022</a:t>
            </a:fld>
            <a:endParaRPr lang="en-IN"/>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IN"/>
          </a:p>
        </p:txBody>
      </p:sp>
      <p:sp>
        <p:nvSpPr>
          <p:cNvPr id="9" name="Slide Number Placeholder 8"/>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38681059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557DCA1-B1FC-4100-A00C-B68760D20C1D}" type="datetimeFigureOut">
              <a:rPr lang="en-IN" smtClean="0"/>
              <a:t>19-07-2022</a:t>
            </a:fld>
            <a:endParaRPr lang="en-IN"/>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IN"/>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334F5BE-B4AF-4926-AAE7-BA7ABFA61238}" type="slidenum">
              <a:rPr lang="en-IN" smtClean="0"/>
              <a:t>‹#›</a:t>
            </a:fld>
            <a:endParaRPr lang="en-IN"/>
          </a:p>
        </p:txBody>
      </p:sp>
    </p:spTree>
    <p:extLst>
      <p:ext uri="{BB962C8B-B14F-4D97-AF65-F5344CB8AC3E}">
        <p14:creationId xmlns:p14="http://schemas.microsoft.com/office/powerpoint/2010/main" val="2668827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57DCA1-B1FC-4100-A00C-B68760D20C1D}" type="datetimeFigureOut">
              <a:rPr lang="en-IN" smtClean="0"/>
              <a:t>19-07-2022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2321927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8447549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1250414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4557DCA1-B1FC-4100-A00C-B68760D20C1D}" type="datetimeFigureOut">
              <a:rPr lang="en-IN" smtClean="0"/>
              <a:t>19-07-2022</a:t>
            </a:fld>
            <a:endParaRPr lang="en-IN"/>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IN"/>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A334F5BE-B4AF-4926-AAE7-BA7ABFA61238}" type="slidenum">
              <a:rPr lang="en-IN" smtClean="0"/>
              <a:t>‹#›</a:t>
            </a:fld>
            <a:endParaRPr lang="en-IN"/>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6335925"/>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D5E95-0D96-4433-4FEC-ECF087533966}"/>
              </a:ext>
            </a:extLst>
          </p:cNvPr>
          <p:cNvSpPr>
            <a:spLocks noGrp="1"/>
          </p:cNvSpPr>
          <p:nvPr>
            <p:ph type="ctrTitle"/>
          </p:nvPr>
        </p:nvSpPr>
        <p:spPr>
          <a:xfrm>
            <a:off x="1097280" y="1413933"/>
            <a:ext cx="10058400" cy="1270000"/>
          </a:xfrm>
        </p:spPr>
        <p:txBody>
          <a:bodyPr>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i-IN" sz="54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लोकगाथा और लोक नाटक </a:t>
            </a:r>
          </a:p>
        </p:txBody>
      </p:sp>
      <p:sp>
        <p:nvSpPr>
          <p:cNvPr id="3" name="Subtitle 2">
            <a:extLst>
              <a:ext uri="{FF2B5EF4-FFF2-40B4-BE49-F238E27FC236}">
                <a16:creationId xmlns:a16="http://schemas.microsoft.com/office/drawing/2014/main" id="{407C6934-6A30-D917-BDC4-9052F4970CCC}"/>
              </a:ext>
            </a:extLst>
          </p:cNvPr>
          <p:cNvSpPr>
            <a:spLocks noGrp="1"/>
          </p:cNvSpPr>
          <p:nvPr>
            <p:ph type="subTitle" idx="1"/>
          </p:nvPr>
        </p:nvSpPr>
        <p:spPr/>
        <p:txBody>
          <a:bodyPr/>
          <a:lstStyle/>
          <a:p>
            <a:pPr algn="ctr"/>
            <a:r>
              <a:rPr lang="en-IN" dirty="0">
                <a:solidFill>
                  <a:schemeClr val="tx1"/>
                </a:solidFill>
              </a:rPr>
              <a:t>HIND</a:t>
            </a:r>
            <a:r>
              <a:rPr lang="hi-IN" dirty="0">
                <a:solidFill>
                  <a:schemeClr val="tx1"/>
                </a:solidFill>
              </a:rPr>
              <a:t>306 लोक </a:t>
            </a:r>
            <a:r>
              <a:rPr lang="hi-IN">
                <a:solidFill>
                  <a:schemeClr val="tx1"/>
                </a:solidFill>
              </a:rPr>
              <a:t>साहित्य  </a:t>
            </a:r>
            <a:endParaRPr lang="en-IN" dirty="0">
              <a:solidFill>
                <a:schemeClr val="tx1"/>
              </a:solidFill>
            </a:endParaRPr>
          </a:p>
          <a:p>
            <a:endParaRPr lang="en-IN" dirty="0"/>
          </a:p>
        </p:txBody>
      </p:sp>
    </p:spTree>
    <p:extLst>
      <p:ext uri="{BB962C8B-B14F-4D97-AF65-F5344CB8AC3E}">
        <p14:creationId xmlns:p14="http://schemas.microsoft.com/office/powerpoint/2010/main" val="20254691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08288-CBF5-3A34-90CD-A9DEA2FA8F2C}"/>
              </a:ext>
            </a:extLst>
          </p:cNvPr>
          <p:cNvSpPr>
            <a:spLocks noGrp="1"/>
          </p:cNvSpPr>
          <p:nvPr>
            <p:ph type="title"/>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i-IN" sz="48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लोकगाथा का स्वरूप विकास</a:t>
            </a:r>
          </a:p>
        </p:txBody>
      </p:sp>
      <p:sp>
        <p:nvSpPr>
          <p:cNvPr id="3" name="Content Placeholder 2">
            <a:extLst>
              <a:ext uri="{FF2B5EF4-FFF2-40B4-BE49-F238E27FC236}">
                <a16:creationId xmlns:a16="http://schemas.microsoft.com/office/drawing/2014/main" id="{D5266FD3-6DAC-DD43-6128-AC3526039861}"/>
              </a:ext>
            </a:extLst>
          </p:cNvPr>
          <p:cNvSpPr>
            <a:spLocks noGrp="1"/>
          </p:cNvSpPr>
          <p:nvPr>
            <p:ph idx="1"/>
          </p:nvPr>
        </p:nvSpPr>
        <p:spPr/>
        <p:txBody>
          <a:bodyPr>
            <a:normAutofit lnSpcReduction="10000"/>
          </a:bodyPr>
          <a:lstStyle/>
          <a:p>
            <a:pPr fontAlgn="base">
              <a:spcBef>
                <a:spcPct val="0"/>
              </a:spcBef>
              <a:spcAft>
                <a:spcPct val="0"/>
              </a:spcAft>
              <a:buFont typeface="Arial" pitchFamily="34" charset="0"/>
              <a:buChar char="•"/>
            </a:pPr>
            <a:r>
              <a:rPr lang="hi-IN" sz="2000" b="1" dirty="0">
                <a:latin typeface="Kokila" pitchFamily="34" charset="0"/>
                <a:cs typeface="Kokila" pitchFamily="34" charset="0"/>
              </a:rPr>
              <a:t> गीत कथा और लोकगाथा में अन्तर </a:t>
            </a:r>
            <a:endParaRPr lang="en-US" sz="2000" dirty="0">
              <a:latin typeface="Kokila" pitchFamily="34" charset="0"/>
              <a:cs typeface="Kokila" pitchFamily="34" charset="0"/>
            </a:endParaRPr>
          </a:p>
          <a:p>
            <a:pPr fontAlgn="base">
              <a:spcBef>
                <a:spcPct val="0"/>
              </a:spcBef>
              <a:spcAft>
                <a:spcPct val="0"/>
              </a:spcAft>
              <a:buFont typeface="Arial" pitchFamily="34" charset="0"/>
              <a:buChar char="•"/>
            </a:pPr>
            <a:r>
              <a:rPr lang="hi-IN" sz="2000" b="1" dirty="0">
                <a:latin typeface="Kokila" pitchFamily="34" charset="0"/>
                <a:cs typeface="Kokila" pitchFamily="34" charset="0"/>
              </a:rPr>
              <a:t> लोककथा और लोकगाथा में अन्तर </a:t>
            </a:r>
          </a:p>
          <a:p>
            <a:pPr fontAlgn="base">
              <a:spcBef>
                <a:spcPct val="0"/>
              </a:spcBef>
              <a:spcAft>
                <a:spcPct val="0"/>
              </a:spcAft>
              <a:buFont typeface="Arial" pitchFamily="34" charset="0"/>
              <a:buChar char="•"/>
            </a:pPr>
            <a:r>
              <a:rPr lang="hi-IN" sz="2000" b="1" dirty="0">
                <a:latin typeface="Kokila" pitchFamily="34" charset="0"/>
                <a:cs typeface="Kokila" pitchFamily="34" charset="0"/>
              </a:rPr>
              <a:t> लोकगीत और लोकगाथा में अन्तर </a:t>
            </a:r>
            <a:endParaRPr lang="en-US" sz="2000" dirty="0">
              <a:latin typeface="Kokila" pitchFamily="34" charset="0"/>
              <a:cs typeface="Kokila" pitchFamily="34" charset="0"/>
            </a:endParaRPr>
          </a:p>
          <a:p>
            <a:pPr fontAlgn="base">
              <a:spcBef>
                <a:spcPct val="0"/>
              </a:spcBef>
              <a:spcAft>
                <a:spcPct val="0"/>
              </a:spcAft>
              <a:buFont typeface="Arial" pitchFamily="34" charset="0"/>
              <a:buChar char="•"/>
            </a:pPr>
            <a:r>
              <a:rPr lang="hi-IN" sz="2000" b="1" dirty="0">
                <a:latin typeface="Kokila" pitchFamily="34" charset="0"/>
                <a:cs typeface="Kokila" pitchFamily="34" charset="0"/>
              </a:rPr>
              <a:t> </a:t>
            </a:r>
            <a:r>
              <a:rPr lang="en-US" sz="2000" b="1" dirty="0">
                <a:latin typeface="Kokila" pitchFamily="34" charset="0"/>
                <a:cs typeface="Kokila" pitchFamily="34" charset="0"/>
              </a:rPr>
              <a:t>‘</a:t>
            </a:r>
            <a:r>
              <a:rPr lang="hi-IN" sz="2000" b="1" dirty="0">
                <a:latin typeface="Kokila" pitchFamily="34" charset="0"/>
                <a:cs typeface="Kokila" pitchFamily="34" charset="0"/>
              </a:rPr>
              <a:t>लोकगाथा</a:t>
            </a:r>
            <a:r>
              <a:rPr lang="en-US" sz="2000" b="1" dirty="0">
                <a:latin typeface="Kokila" pitchFamily="34" charset="0"/>
                <a:cs typeface="Kokila" pitchFamily="34" charset="0"/>
              </a:rPr>
              <a:t>’ </a:t>
            </a:r>
            <a:r>
              <a:rPr lang="hi-IN" sz="2000" b="1" dirty="0">
                <a:latin typeface="Kokila" pitchFamily="34" charset="0"/>
                <a:cs typeface="Kokila" pitchFamily="34" charset="0"/>
              </a:rPr>
              <a:t>के सन्दर्भ में पाश्चात्य अवधारणा</a:t>
            </a:r>
            <a:r>
              <a:rPr lang="en-US" sz="2000" b="1" dirty="0">
                <a:latin typeface="Kokila" pitchFamily="34" charset="0"/>
                <a:cs typeface="Kokila" pitchFamily="34" charset="0"/>
              </a:rPr>
              <a:t> </a:t>
            </a:r>
            <a:endParaRPr lang="hi-IN" sz="2000" b="1" dirty="0">
              <a:latin typeface="Kokila" pitchFamily="34" charset="0"/>
              <a:cs typeface="Kokila" pitchFamily="34" charset="0"/>
            </a:endParaRPr>
          </a:p>
          <a:p>
            <a:pPr fontAlgn="base">
              <a:spcBef>
                <a:spcPct val="0"/>
              </a:spcBef>
              <a:spcAft>
                <a:spcPct val="0"/>
              </a:spcAft>
              <a:buFont typeface="Arial" pitchFamily="34" charset="0"/>
              <a:buChar char="•"/>
            </a:pPr>
            <a:r>
              <a:rPr lang="hi-IN" sz="2000" b="1" dirty="0">
                <a:latin typeface="Kokila" pitchFamily="34" charset="0"/>
                <a:cs typeface="Kokila" pitchFamily="34" charset="0"/>
              </a:rPr>
              <a:t> </a:t>
            </a:r>
            <a:r>
              <a:rPr lang="en-US" sz="2000" b="1" dirty="0">
                <a:latin typeface="Kokila" pitchFamily="34" charset="0"/>
                <a:cs typeface="Kokila" pitchFamily="34" charset="0"/>
              </a:rPr>
              <a:t>‘</a:t>
            </a:r>
            <a:r>
              <a:rPr lang="hi-IN" sz="2000" b="1" dirty="0">
                <a:latin typeface="Kokila" pitchFamily="34" charset="0"/>
                <a:cs typeface="Kokila" pitchFamily="34" charset="0"/>
              </a:rPr>
              <a:t>लोकगाथा</a:t>
            </a:r>
            <a:r>
              <a:rPr lang="en-US" sz="2000" b="1" dirty="0">
                <a:latin typeface="Kokila" pitchFamily="34" charset="0"/>
                <a:cs typeface="Kokila" pitchFamily="34" charset="0"/>
              </a:rPr>
              <a:t>’ </a:t>
            </a:r>
            <a:r>
              <a:rPr lang="hi-IN" sz="2000" b="1" dirty="0">
                <a:latin typeface="Kokila" pitchFamily="34" charset="0"/>
                <a:cs typeface="Kokila" pitchFamily="34" charset="0"/>
              </a:rPr>
              <a:t>के सन्दर्भ में भारतीय अवधारणा </a:t>
            </a:r>
          </a:p>
          <a:p>
            <a:pPr fontAlgn="base">
              <a:spcBef>
                <a:spcPct val="0"/>
              </a:spcBef>
              <a:spcAft>
                <a:spcPct val="0"/>
              </a:spcAft>
              <a:buFont typeface="Arial" pitchFamily="34" charset="0"/>
              <a:buChar char="•"/>
            </a:pPr>
            <a:r>
              <a:rPr lang="hi-IN" sz="2000" b="1" dirty="0">
                <a:latin typeface="Kokila" pitchFamily="34" charset="0"/>
                <a:cs typeface="Kokila" pitchFamily="34" charset="0"/>
              </a:rPr>
              <a:t> </a:t>
            </a:r>
            <a:r>
              <a:rPr lang="en-US" sz="2000" b="1" dirty="0">
                <a:latin typeface="Kokila" pitchFamily="34" charset="0"/>
                <a:cs typeface="Kokila" pitchFamily="34" charset="0"/>
              </a:rPr>
              <a:t>‘</a:t>
            </a:r>
            <a:r>
              <a:rPr lang="hi-IN" sz="2000" b="1" dirty="0">
                <a:latin typeface="Kokila" pitchFamily="34" charset="0"/>
                <a:cs typeface="Kokila" pitchFamily="34" charset="0"/>
              </a:rPr>
              <a:t>लोकगाथा</a:t>
            </a:r>
            <a:r>
              <a:rPr lang="en-US" sz="2000" b="1" dirty="0">
                <a:latin typeface="Kokila" pitchFamily="34" charset="0"/>
                <a:cs typeface="Kokila" pitchFamily="34" charset="0"/>
              </a:rPr>
              <a:t>’ </a:t>
            </a:r>
            <a:r>
              <a:rPr lang="hi-IN" sz="2000" b="1" dirty="0">
                <a:latin typeface="Kokila" pitchFamily="34" charset="0"/>
                <a:cs typeface="Kokila" pitchFamily="34" charset="0"/>
              </a:rPr>
              <a:t>की विशेषताएँ</a:t>
            </a:r>
            <a:endParaRPr lang="en-US" sz="2000" dirty="0">
              <a:latin typeface="Kokila" pitchFamily="34" charset="0"/>
              <a:cs typeface="Kokila" pitchFamily="34" charset="0"/>
            </a:endParaRPr>
          </a:p>
          <a:p>
            <a:pPr fontAlgn="base">
              <a:spcBef>
                <a:spcPct val="0"/>
              </a:spcBef>
              <a:spcAft>
                <a:spcPct val="0"/>
              </a:spcAft>
              <a:buFont typeface="Arial" pitchFamily="34" charset="0"/>
              <a:buChar char="•"/>
            </a:pPr>
            <a:r>
              <a:rPr lang="hi-IN" sz="2000" b="1" dirty="0">
                <a:latin typeface="Kokila" pitchFamily="34" charset="0"/>
                <a:cs typeface="Kokila" pitchFamily="34" charset="0"/>
              </a:rPr>
              <a:t> </a:t>
            </a:r>
            <a:r>
              <a:rPr lang="en-US" sz="2000" b="1" dirty="0">
                <a:latin typeface="Kokila" pitchFamily="34" charset="0"/>
                <a:cs typeface="Kokila" pitchFamily="34" charset="0"/>
              </a:rPr>
              <a:t>‘</a:t>
            </a:r>
            <a:r>
              <a:rPr lang="hi-IN" sz="2000" b="1" dirty="0">
                <a:latin typeface="Kokila" pitchFamily="34" charset="0"/>
                <a:cs typeface="Kokila" pitchFamily="34" charset="0"/>
              </a:rPr>
              <a:t>लोकगाथा</a:t>
            </a:r>
            <a:r>
              <a:rPr lang="en-US" sz="2000" b="1" dirty="0">
                <a:latin typeface="Kokila" pitchFamily="34" charset="0"/>
                <a:cs typeface="Kokila" pitchFamily="34" charset="0"/>
              </a:rPr>
              <a:t>’ </a:t>
            </a:r>
            <a:r>
              <a:rPr lang="hi-IN" sz="2000" b="1" dirty="0">
                <a:latin typeface="Kokila" pitchFamily="34" charset="0"/>
                <a:cs typeface="Kokila" pitchFamily="34" charset="0"/>
              </a:rPr>
              <a:t>उत्पत्ति सिद्धान्त</a:t>
            </a:r>
            <a:endParaRPr lang="en-US" sz="2000" dirty="0">
              <a:latin typeface="Kokila" pitchFamily="34" charset="0"/>
              <a:cs typeface="Kokila" pitchFamily="34" charset="0"/>
            </a:endParaRPr>
          </a:p>
          <a:p>
            <a:pPr fontAlgn="base">
              <a:spcBef>
                <a:spcPct val="0"/>
              </a:spcBef>
              <a:spcAft>
                <a:spcPct val="0"/>
              </a:spcAft>
              <a:buFont typeface="Arial" pitchFamily="34" charset="0"/>
              <a:buChar char="•"/>
            </a:pPr>
            <a:r>
              <a:rPr lang="hi-IN" sz="2000" b="1" dirty="0">
                <a:latin typeface="Kokila" pitchFamily="34" charset="0"/>
                <a:cs typeface="Kokila" pitchFamily="34" charset="0"/>
              </a:rPr>
              <a:t> लोकगाथाओं के प्रकार </a:t>
            </a:r>
            <a:endParaRPr lang="en-US" sz="2000" dirty="0">
              <a:latin typeface="Kokila" pitchFamily="34" charset="0"/>
              <a:cs typeface="Kokila" pitchFamily="34" charset="0"/>
            </a:endParaRPr>
          </a:p>
          <a:p>
            <a:pPr fontAlgn="base">
              <a:spcBef>
                <a:spcPct val="0"/>
              </a:spcBef>
              <a:spcAft>
                <a:spcPct val="0"/>
              </a:spcAft>
              <a:buFont typeface="Arial" pitchFamily="34" charset="0"/>
              <a:buChar char="•"/>
            </a:pPr>
            <a:r>
              <a:rPr lang="hi-IN" sz="2000" b="1" dirty="0">
                <a:latin typeface="Kokila" pitchFamily="34" charset="0"/>
                <a:cs typeface="Kokila" pitchFamily="34" charset="0"/>
              </a:rPr>
              <a:t> लोक नाट्य का स्वरूप एवं विषेशताएँ</a:t>
            </a:r>
            <a:endParaRPr lang="en-US" sz="2000" dirty="0">
              <a:latin typeface="Kokila" pitchFamily="34" charset="0"/>
              <a:cs typeface="Kokila" pitchFamily="34" charset="0"/>
            </a:endParaRPr>
          </a:p>
          <a:p>
            <a:pPr fontAlgn="base">
              <a:spcBef>
                <a:spcPct val="0"/>
              </a:spcBef>
              <a:spcAft>
                <a:spcPct val="0"/>
              </a:spcAft>
              <a:buFont typeface="Arial" pitchFamily="34" charset="0"/>
              <a:buChar char="•"/>
            </a:pPr>
            <a:r>
              <a:rPr lang="hi-IN" sz="2000" b="1" dirty="0">
                <a:latin typeface="Kokila" pitchFamily="34" charset="0"/>
                <a:cs typeface="Kokila" pitchFamily="34" charset="0"/>
              </a:rPr>
              <a:t> नाटक और लोक नाटक में अन्तर </a:t>
            </a:r>
            <a:endParaRPr lang="en-US" sz="2000" dirty="0">
              <a:latin typeface="Kokila" pitchFamily="34" charset="0"/>
              <a:cs typeface="Kokila" pitchFamily="34" charset="0"/>
            </a:endParaRPr>
          </a:p>
          <a:p>
            <a:pPr fontAlgn="base">
              <a:spcBef>
                <a:spcPct val="0"/>
              </a:spcBef>
              <a:spcAft>
                <a:spcPct val="0"/>
              </a:spcAft>
              <a:buFont typeface="Arial" pitchFamily="34" charset="0"/>
              <a:buChar char="•"/>
            </a:pPr>
            <a:r>
              <a:rPr lang="hi-IN" sz="2000" b="1" dirty="0">
                <a:latin typeface="Kokila" pitchFamily="34" charset="0"/>
                <a:cs typeface="Kokila" pitchFamily="34" charset="0"/>
              </a:rPr>
              <a:t> नुक्कड़ नाटक और लोक नाटकों में अन्तर</a:t>
            </a:r>
            <a:endParaRPr lang="en-US" sz="2000" dirty="0">
              <a:latin typeface="Kokila" pitchFamily="34" charset="0"/>
              <a:cs typeface="Kokila" pitchFamily="34" charset="0"/>
            </a:endParaRPr>
          </a:p>
          <a:p>
            <a:pPr fontAlgn="base">
              <a:spcBef>
                <a:spcPct val="0"/>
              </a:spcBef>
              <a:spcAft>
                <a:spcPct val="0"/>
              </a:spcAft>
              <a:buFont typeface="Arial" pitchFamily="34" charset="0"/>
              <a:buChar char="•"/>
            </a:pPr>
            <a:r>
              <a:rPr lang="hi-IN" sz="2000" b="1" dirty="0">
                <a:latin typeface="Kokila" pitchFamily="34" charset="0"/>
                <a:cs typeface="Kokila" pitchFamily="34" charset="0"/>
              </a:rPr>
              <a:t> लोक नाटक का विकास</a:t>
            </a:r>
            <a:r>
              <a:rPr lang="hi-IN" sz="2000" dirty="0">
                <a:latin typeface="Kokila" pitchFamily="34" charset="0"/>
                <a:cs typeface="Kokila" pitchFamily="34" charset="0"/>
              </a:rPr>
              <a:t>  </a:t>
            </a:r>
            <a:endParaRPr lang="en-US" sz="2000" dirty="0">
              <a:latin typeface="Kokila" pitchFamily="34" charset="0"/>
              <a:cs typeface="Kokila" pitchFamily="34" charset="0"/>
            </a:endParaRPr>
          </a:p>
          <a:p>
            <a:pPr fontAlgn="base">
              <a:spcBef>
                <a:spcPct val="0"/>
              </a:spcBef>
              <a:spcAft>
                <a:spcPct val="0"/>
              </a:spcAft>
              <a:buFont typeface="Arial" pitchFamily="34" charset="0"/>
              <a:buChar char="•"/>
            </a:pPr>
            <a:r>
              <a:rPr lang="hi-IN" sz="2000" b="1" dirty="0">
                <a:latin typeface="Kokila" pitchFamily="34" charset="0"/>
                <a:cs typeface="Kokila" pitchFamily="34" charset="0"/>
              </a:rPr>
              <a:t> लोकनाट्य के अंग </a:t>
            </a:r>
            <a:endParaRPr lang="en-US" sz="2000" dirty="0">
              <a:latin typeface="Kokila" pitchFamily="34" charset="0"/>
              <a:cs typeface="Kokila" pitchFamily="34" charset="0"/>
            </a:endParaRPr>
          </a:p>
          <a:p>
            <a:pPr fontAlgn="base">
              <a:spcBef>
                <a:spcPct val="0"/>
              </a:spcBef>
              <a:spcAft>
                <a:spcPct val="0"/>
              </a:spcAft>
              <a:buFont typeface="Arial" pitchFamily="34" charset="0"/>
              <a:buChar char="•"/>
            </a:pPr>
            <a:r>
              <a:rPr lang="hi-IN" sz="2000" b="1" dirty="0">
                <a:latin typeface="Kokila" pitchFamily="34" charset="0"/>
                <a:cs typeface="Kokila" pitchFamily="34" charset="0"/>
              </a:rPr>
              <a:t> लोकनाट्य के प्रकार </a:t>
            </a:r>
            <a:endParaRPr lang="en-US" sz="2000" dirty="0">
              <a:latin typeface="Kokila" pitchFamily="34" charset="0"/>
              <a:cs typeface="Kokila" pitchFamily="34" charset="0"/>
            </a:endParaRPr>
          </a:p>
          <a:p>
            <a:pPr fontAlgn="base">
              <a:spcBef>
                <a:spcPct val="0"/>
              </a:spcBef>
              <a:spcAft>
                <a:spcPct val="0"/>
              </a:spcAft>
              <a:buFont typeface="Arial" pitchFamily="34" charset="0"/>
              <a:buChar char="•"/>
            </a:pPr>
            <a:r>
              <a:rPr lang="hi-IN" sz="2000" b="1" dirty="0">
                <a:latin typeface="Kokila" pitchFamily="34" charset="0"/>
                <a:cs typeface="Kokila" pitchFamily="34" charset="0"/>
              </a:rPr>
              <a:t> लोक नाट्य की विशेषताएँ </a:t>
            </a:r>
            <a:endParaRPr lang="en-US" sz="2000" dirty="0">
              <a:latin typeface="Kokila" pitchFamily="34" charset="0"/>
              <a:cs typeface="Kokila" pitchFamily="34" charset="0"/>
            </a:endParaRPr>
          </a:p>
        </p:txBody>
      </p:sp>
    </p:spTree>
    <p:extLst>
      <p:ext uri="{BB962C8B-B14F-4D97-AF65-F5344CB8AC3E}">
        <p14:creationId xmlns:p14="http://schemas.microsoft.com/office/powerpoint/2010/main" val="34410436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9179D-2D2A-99F6-C540-34BE94C85BFA}"/>
              </a:ext>
            </a:extLst>
          </p:cNvPr>
          <p:cNvSpPr>
            <a:spLocks noGrp="1"/>
          </p:cNvSpPr>
          <p:nvPr>
            <p:ph type="title"/>
          </p:nvPr>
        </p:nvSpPr>
        <p:spPr/>
        <p:txBody>
          <a:bodyPr/>
          <a:lstStyle/>
          <a:p>
            <a:pPr algn="ctr"/>
            <a:r>
              <a:rPr kumimoji="0" lang="en-US" sz="48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a:t>
            </a:r>
            <a:r>
              <a:rPr kumimoji="0" lang="hi-IN" sz="48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लोकगाथा</a:t>
            </a:r>
            <a:r>
              <a:rPr kumimoji="0" lang="en-US" sz="48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a:t>
            </a:r>
            <a:r>
              <a:rPr kumimoji="0" lang="hi-IN" sz="48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 का स्वरूप</a:t>
            </a:r>
            <a:r>
              <a:rPr kumimoji="0" lang="en-US" sz="48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a:t>
            </a:r>
            <a:r>
              <a:rPr kumimoji="0" lang="hi-IN" sz="48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विकास</a:t>
            </a:r>
            <a:endParaRPr lang="en-IN" dirty="0"/>
          </a:p>
        </p:txBody>
      </p:sp>
      <p:sp>
        <p:nvSpPr>
          <p:cNvPr id="3" name="Content Placeholder 2">
            <a:extLst>
              <a:ext uri="{FF2B5EF4-FFF2-40B4-BE49-F238E27FC236}">
                <a16:creationId xmlns:a16="http://schemas.microsoft.com/office/drawing/2014/main" id="{D00B0244-0308-7712-7336-7CA319479E8E}"/>
              </a:ext>
            </a:extLst>
          </p:cNvPr>
          <p:cNvSpPr>
            <a:spLocks noGrp="1"/>
          </p:cNvSpPr>
          <p:nvPr>
            <p:ph idx="1"/>
          </p:nvPr>
        </p:nvSpPr>
        <p:spPr/>
        <p: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Calibri"/>
                <a:ea typeface="Times New Roman" pitchFamily="18" charset="0"/>
                <a:cs typeface="Kokila" pitchFamily="34" charset="0"/>
              </a:rPr>
              <a:t>‘</a:t>
            </a: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लोकगाथा</a:t>
            </a:r>
            <a:r>
              <a:rPr kumimoji="0" lang="en-US" sz="2000" b="0" i="0" u="none" strike="noStrike" cap="none" normalizeH="0" baseline="0" dirty="0">
                <a:ln>
                  <a:noFill/>
                </a:ln>
                <a:solidFill>
                  <a:srgbClr val="000000"/>
                </a:solidFill>
                <a:effectLst/>
                <a:latin typeface="Calibri"/>
                <a:ea typeface="Times New Roman" pitchFamily="18" charset="0"/>
                <a:cs typeface="Kokila" pitchFamily="34" charset="0"/>
              </a:rPr>
              <a:t>’</a:t>
            </a:r>
            <a:r>
              <a:rPr kumimoji="0" lang="en-US"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लोकसाहित्य की प्रमुख विधा है। हिन्दी क्षेत्र में प्रचलित आल्हा</a:t>
            </a:r>
            <a:r>
              <a:rPr kumimoji="0" lang="en-US"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ढोला</a:t>
            </a:r>
            <a:r>
              <a:rPr kumimoji="0" lang="en-US"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चनैनी</a:t>
            </a:r>
            <a:r>
              <a:rPr kumimoji="0" lang="en-US"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नयकवा बंजारा</a:t>
            </a:r>
            <a:r>
              <a:rPr kumimoji="0" lang="en-US"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राजा भरथरी</a:t>
            </a:r>
            <a:r>
              <a:rPr kumimoji="0" lang="en-US"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राजा गोपीचंद आदि गाथाएँ इसी श्रेणी में आती हैं। हिन्दी साहित्य में चर्चित </a:t>
            </a:r>
            <a:r>
              <a:rPr kumimoji="0" lang="en-US" sz="2000" b="0" i="0" u="none" strike="noStrike" cap="none" normalizeH="0" baseline="0" dirty="0">
                <a:ln>
                  <a:noFill/>
                </a:ln>
                <a:solidFill>
                  <a:srgbClr val="000000"/>
                </a:solidFill>
                <a:effectLst/>
                <a:latin typeface="Calibri"/>
                <a:ea typeface="Times New Roman" pitchFamily="18" charset="0"/>
                <a:cs typeface="Kokila" pitchFamily="34" charset="0"/>
              </a:rPr>
              <a:t>‘</a:t>
            </a: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ढोला-मारू-रा-दूहा</a:t>
            </a:r>
            <a:r>
              <a:rPr kumimoji="0" lang="en-US" sz="2000" b="0" i="0" u="none" strike="noStrike" cap="none" normalizeH="0" baseline="0" dirty="0">
                <a:ln>
                  <a:noFill/>
                </a:ln>
                <a:solidFill>
                  <a:srgbClr val="000000"/>
                </a:solidFill>
                <a:effectLst/>
                <a:latin typeface="Calibri"/>
                <a:ea typeface="Times New Roman" pitchFamily="18" charset="0"/>
                <a:cs typeface="Kokila" pitchFamily="34" charset="0"/>
              </a:rPr>
              <a:t>’</a:t>
            </a:r>
            <a:r>
              <a:rPr kumimoji="0" lang="en-US"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hi-IN" sz="2000" b="0" i="0" u="none" strike="noStrike" cap="none" normalizeH="0" baseline="0" dirty="0">
                <a:ln>
                  <a:noFill/>
                </a:ln>
                <a:solidFill>
                  <a:srgbClr val="000000"/>
                </a:solidFill>
                <a:effectLst/>
                <a:latin typeface="Calibri"/>
                <a:ea typeface="Times New Roman" pitchFamily="18" charset="0"/>
                <a:cs typeface="Kokila" pitchFamily="34" charset="0"/>
              </a:rPr>
              <a:t>‘</a:t>
            </a: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जयमयंक-जसचंद्रिका</a:t>
            </a:r>
            <a:r>
              <a:rPr kumimoji="0" lang="hi-IN" sz="2000" b="0" i="0" u="none" strike="noStrike" cap="none" normalizeH="0" baseline="0" dirty="0">
                <a:ln>
                  <a:noFill/>
                </a:ln>
                <a:solidFill>
                  <a:srgbClr val="000000"/>
                </a:solidFill>
                <a:effectLst/>
                <a:latin typeface="Calibri"/>
                <a:ea typeface="Times New Roman" pitchFamily="18" charset="0"/>
                <a:cs typeface="Kokila" pitchFamily="34" charset="0"/>
              </a:rPr>
              <a:t>’</a:t>
            </a: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आदि भी इसी श्रेणी की हैं।</a:t>
            </a:r>
            <a:endParaRPr kumimoji="0" lang="en-US" sz="7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
              <a:tabLst/>
            </a:pP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en-US" sz="2000" b="1" i="0" u="none" strike="noStrike" cap="none" normalizeH="0" baseline="0" dirty="0">
                <a:ln>
                  <a:noFill/>
                </a:ln>
                <a:solidFill>
                  <a:srgbClr val="000000"/>
                </a:solidFill>
                <a:effectLst/>
                <a:latin typeface="Calibri"/>
                <a:ea typeface="Times New Roman" pitchFamily="18" charset="0"/>
                <a:cs typeface="Kokila" pitchFamily="34" charset="0"/>
              </a:rPr>
              <a:t>‘</a:t>
            </a:r>
            <a:r>
              <a:rPr kumimoji="0" lang="hi-IN" sz="20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लोकगाथा</a:t>
            </a:r>
            <a:r>
              <a:rPr kumimoji="0" lang="en-US" sz="2000" b="1" i="0" u="none" strike="noStrike" cap="none" normalizeH="0" baseline="0" dirty="0">
                <a:ln>
                  <a:noFill/>
                </a:ln>
                <a:solidFill>
                  <a:srgbClr val="000000"/>
                </a:solidFill>
                <a:effectLst/>
                <a:latin typeface="Calibri"/>
                <a:ea typeface="Times New Roman" pitchFamily="18" charset="0"/>
                <a:cs typeface="Kokila" pitchFamily="34" charset="0"/>
              </a:rPr>
              <a:t>’</a:t>
            </a:r>
            <a:r>
              <a:rPr kumimoji="0" lang="en-US" sz="20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hi-IN" sz="20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को महाराष्ट्र में </a:t>
            </a:r>
            <a:r>
              <a:rPr kumimoji="0" lang="en-US" sz="2000" b="1" i="0" u="none" strike="noStrike" cap="none" normalizeH="0" baseline="0" dirty="0">
                <a:ln>
                  <a:noFill/>
                </a:ln>
                <a:solidFill>
                  <a:srgbClr val="000000"/>
                </a:solidFill>
                <a:effectLst/>
                <a:latin typeface="Calibri"/>
                <a:ea typeface="Times New Roman" pitchFamily="18" charset="0"/>
                <a:cs typeface="Kokila" pitchFamily="34" charset="0"/>
              </a:rPr>
              <a:t>‘</a:t>
            </a:r>
            <a:r>
              <a:rPr kumimoji="0" lang="hi-IN" sz="20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पंवाड़ा</a:t>
            </a:r>
            <a:r>
              <a:rPr kumimoji="0" lang="en-US" sz="2000" b="1" i="0" u="none" strike="noStrike" cap="none" normalizeH="0" baseline="0" dirty="0">
                <a:ln>
                  <a:noFill/>
                </a:ln>
                <a:solidFill>
                  <a:srgbClr val="000000"/>
                </a:solidFill>
                <a:effectLst/>
                <a:latin typeface="Calibri"/>
                <a:ea typeface="Times New Roman" pitchFamily="18" charset="0"/>
                <a:cs typeface="Kokila" pitchFamily="34" charset="0"/>
              </a:rPr>
              <a:t>’</a:t>
            </a:r>
            <a:r>
              <a:rPr kumimoji="0" lang="en-US" sz="20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endParaRPr kumimoji="0" lang="en-US" sz="700" b="1"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
              <a:tabLst/>
            </a:pPr>
            <a:r>
              <a:rPr kumimoji="0" lang="hi-IN" sz="20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	गुजरात में </a:t>
            </a:r>
            <a:r>
              <a:rPr kumimoji="0" lang="en-US" sz="2000" b="1" i="0" u="none" strike="noStrike" cap="none" normalizeH="0" baseline="0" dirty="0">
                <a:ln>
                  <a:noFill/>
                </a:ln>
                <a:solidFill>
                  <a:srgbClr val="000000"/>
                </a:solidFill>
                <a:effectLst/>
                <a:latin typeface="Calibri"/>
                <a:ea typeface="Times New Roman" pitchFamily="18" charset="0"/>
                <a:cs typeface="Kokila" pitchFamily="34" charset="0"/>
              </a:rPr>
              <a:t>‘</a:t>
            </a:r>
            <a:r>
              <a:rPr kumimoji="0" lang="hi-IN" sz="20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कथागीत</a:t>
            </a:r>
            <a:r>
              <a:rPr kumimoji="0" lang="en-US" sz="2000" b="1" i="0" u="none" strike="noStrike" cap="none" normalizeH="0" baseline="0" dirty="0">
                <a:ln>
                  <a:noFill/>
                </a:ln>
                <a:solidFill>
                  <a:srgbClr val="000000"/>
                </a:solidFill>
                <a:effectLst/>
                <a:latin typeface="Calibri"/>
                <a:ea typeface="Times New Roman" pitchFamily="18" charset="0"/>
                <a:cs typeface="Kokila" pitchFamily="34" charset="0"/>
              </a:rPr>
              <a:t>’</a:t>
            </a:r>
            <a:r>
              <a:rPr kumimoji="0" lang="en-US" sz="20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endParaRPr kumimoji="0" lang="en-US" sz="700" b="1"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
              <a:tabLst/>
            </a:pPr>
            <a:r>
              <a:rPr kumimoji="0" lang="hi-IN" sz="20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	राजस्थान में </a:t>
            </a:r>
            <a:r>
              <a:rPr kumimoji="0" lang="en-US" sz="2000" b="1" i="0" u="none" strike="noStrike" cap="none" normalizeH="0" baseline="0" dirty="0">
                <a:ln>
                  <a:noFill/>
                </a:ln>
                <a:solidFill>
                  <a:srgbClr val="000000"/>
                </a:solidFill>
                <a:effectLst/>
                <a:latin typeface="Calibri"/>
                <a:ea typeface="Times New Roman" pitchFamily="18" charset="0"/>
                <a:cs typeface="Kokila" pitchFamily="34" charset="0"/>
              </a:rPr>
              <a:t>‘</a:t>
            </a:r>
            <a:r>
              <a:rPr kumimoji="0" lang="hi-IN" sz="20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गीतकथा</a:t>
            </a:r>
            <a:r>
              <a:rPr kumimoji="0" lang="en-US" sz="2000" b="1" i="0" u="none" strike="noStrike" cap="none" normalizeH="0" baseline="0" dirty="0">
                <a:ln>
                  <a:noFill/>
                </a:ln>
                <a:solidFill>
                  <a:srgbClr val="000000"/>
                </a:solidFill>
                <a:effectLst/>
                <a:latin typeface="Calibri"/>
                <a:ea typeface="Times New Roman" pitchFamily="18" charset="0"/>
                <a:cs typeface="Kokila" pitchFamily="34" charset="0"/>
              </a:rPr>
              <a:t>’</a:t>
            </a:r>
            <a:r>
              <a:rPr kumimoji="0" lang="en-US" sz="20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endParaRPr kumimoji="0" lang="en-US" sz="700" b="1"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
              <a:tabLst/>
            </a:pPr>
            <a:r>
              <a:rPr kumimoji="0" lang="hi-IN" sz="20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	कन्नौज में </a:t>
            </a:r>
            <a:r>
              <a:rPr kumimoji="0" lang="en-US" sz="2000" b="1" i="0" u="none" strike="noStrike" cap="none" normalizeH="0" baseline="0" dirty="0">
                <a:ln>
                  <a:noFill/>
                </a:ln>
                <a:solidFill>
                  <a:srgbClr val="000000"/>
                </a:solidFill>
                <a:effectLst/>
                <a:latin typeface="Calibri"/>
                <a:ea typeface="Times New Roman" pitchFamily="18" charset="0"/>
                <a:cs typeface="Kokila" pitchFamily="34" charset="0"/>
              </a:rPr>
              <a:t>‘</a:t>
            </a:r>
            <a:r>
              <a:rPr kumimoji="0" lang="hi-IN" sz="20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साको</a:t>
            </a:r>
            <a:r>
              <a:rPr kumimoji="0" lang="en-US" sz="2000" b="1" i="0" u="none" strike="noStrike" cap="none" normalizeH="0" baseline="0" dirty="0">
                <a:ln>
                  <a:noFill/>
                </a:ln>
                <a:solidFill>
                  <a:srgbClr val="000000"/>
                </a:solidFill>
                <a:effectLst/>
                <a:latin typeface="Calibri"/>
                <a:ea typeface="Times New Roman" pitchFamily="18" charset="0"/>
                <a:cs typeface="Kokila" pitchFamily="34" charset="0"/>
              </a:rPr>
              <a:t>’</a:t>
            </a:r>
            <a:r>
              <a:rPr kumimoji="0" lang="en-US" sz="20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hi-IN" sz="20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आदि नामों से जाना जाता है। </a:t>
            </a:r>
            <a:endParaRPr kumimoji="0" lang="en-US" sz="700" b="1"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
              <a:tabLst/>
            </a:pPr>
            <a:r>
              <a:rPr kumimoji="0" lang="hi-IN" sz="20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en-US" sz="2000" b="1" i="0" u="none" strike="noStrike" cap="none" normalizeH="0" baseline="0" dirty="0">
                <a:ln>
                  <a:noFill/>
                </a:ln>
                <a:solidFill>
                  <a:srgbClr val="000000"/>
                </a:solidFill>
                <a:effectLst/>
                <a:latin typeface="Calibri"/>
                <a:ea typeface="Times New Roman" pitchFamily="18" charset="0"/>
                <a:cs typeface="Kokila" pitchFamily="34" charset="0"/>
              </a:rPr>
              <a:t>‘</a:t>
            </a:r>
            <a:r>
              <a:rPr kumimoji="0" lang="hi-IN" sz="20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लोकगाथा</a:t>
            </a:r>
            <a:r>
              <a:rPr kumimoji="0" lang="en-US" sz="2000" b="1" i="0" u="none" strike="noStrike" cap="none" normalizeH="0" baseline="0" dirty="0">
                <a:ln>
                  <a:noFill/>
                </a:ln>
                <a:solidFill>
                  <a:srgbClr val="000000"/>
                </a:solidFill>
                <a:effectLst/>
                <a:latin typeface="Calibri"/>
                <a:ea typeface="Times New Roman" pitchFamily="18" charset="0"/>
                <a:cs typeface="Kokila" pitchFamily="34" charset="0"/>
              </a:rPr>
              <a:t>’</a:t>
            </a:r>
            <a:r>
              <a:rPr kumimoji="0" lang="en-US" sz="20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hi-IN" sz="20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के समकक्ष अंग्रेजी में </a:t>
            </a:r>
            <a:r>
              <a:rPr kumimoji="0" lang="en-US" sz="20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Ballad</a:t>
            </a:r>
            <a:r>
              <a:rPr kumimoji="0" lang="hi-IN" sz="20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 शब्द प्रचलित है। </a:t>
            </a:r>
            <a:endParaRPr kumimoji="0" lang="en-US" sz="700" b="1"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
              <a:tabLst/>
            </a:pPr>
            <a:r>
              <a:rPr kumimoji="0" lang="hi-IN" sz="20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en-US" sz="14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Ballad = </a:t>
            </a:r>
            <a:r>
              <a:rPr kumimoji="0" lang="en-US" sz="1400" b="1"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Ballare</a:t>
            </a:r>
            <a:r>
              <a:rPr kumimoji="0" lang="en-US" sz="14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en-US" sz="1400" b="1"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Letin</a:t>
            </a:r>
            <a:r>
              <a:rPr kumimoji="0" lang="en-US" sz="14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en-US" sz="1400" b="1" i="0" u="none" strike="noStrike" cap="none" normalizeH="0" baseline="0" dirty="0">
                <a:ln>
                  <a:noFill/>
                </a:ln>
                <a:solidFill>
                  <a:schemeClr val="tx1"/>
                </a:solidFill>
                <a:effectLst/>
                <a:latin typeface="Kruti Dev 010" pitchFamily="2" charset="0"/>
                <a:ea typeface="Times New Roman" pitchFamily="18" charset="0"/>
                <a:cs typeface="Mangal" pitchFamily="18" charset="0"/>
              </a:rPr>
              <a:t>  </a:t>
            </a:r>
            <a:r>
              <a:rPr kumimoji="0" lang="hi-IN" sz="20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नाचना </a:t>
            </a:r>
            <a:endParaRPr kumimoji="0" lang="en-US" sz="700" b="1"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
              <a:tabLst/>
            </a:pPr>
            <a:r>
              <a:rPr kumimoji="0" lang="hi-IN" sz="20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	जर्मनी में इसे </a:t>
            </a:r>
            <a:r>
              <a:rPr kumimoji="0" lang="en-US" sz="20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en-US" sz="14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VOLC SLIDER</a:t>
            </a:r>
            <a:endParaRPr kumimoji="0" lang="en-US" sz="700" b="1"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
              <a:tabLst/>
            </a:pPr>
            <a:r>
              <a:rPr kumimoji="0" lang="hi-IN" sz="20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	डेनमार्क मे </a:t>
            </a:r>
            <a:r>
              <a:rPr kumimoji="0" lang="en-US" sz="14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FOLC VIZER</a:t>
            </a:r>
            <a:r>
              <a:rPr kumimoji="0" lang="hi-IN" sz="20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  कहते हैं</a:t>
            </a: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endParaRPr kumimoji="0" lang="hi-IN" sz="1600" b="0" i="0" u="none" strike="noStrike" cap="none" normalizeH="0" baseline="0" dirty="0">
              <a:ln>
                <a:noFill/>
              </a:ln>
              <a:solidFill>
                <a:schemeClr val="tx1"/>
              </a:solidFill>
              <a:effectLst/>
              <a:latin typeface="Arial" pitchFamily="34" charset="0"/>
              <a:cs typeface="Arial" pitchFamily="34" charset="0"/>
            </a:endParaRPr>
          </a:p>
          <a:p>
            <a:endParaRPr lang="en-IN" dirty="0"/>
          </a:p>
        </p:txBody>
      </p:sp>
    </p:spTree>
    <p:extLst>
      <p:ext uri="{BB962C8B-B14F-4D97-AF65-F5344CB8AC3E}">
        <p14:creationId xmlns:p14="http://schemas.microsoft.com/office/powerpoint/2010/main" val="6469908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7B039-DD38-4A40-BE82-7E2A5EA2CBC8}"/>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98E9276D-6005-9C4F-66C8-2F60B98D7047}"/>
              </a:ext>
            </a:extLst>
          </p:cNvPr>
          <p:cNvSpPr>
            <a:spLocks noGrp="1"/>
          </p:cNvSpPr>
          <p:nvPr>
            <p:ph idx="1"/>
          </p:nvPr>
        </p:nvSpPr>
        <p:spPr/>
        <p: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hi-IN" sz="20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गीत कथा और लोकगाथा में अन्तर -</a:t>
            </a:r>
            <a:endParaRPr kumimoji="0" lang="en-US" sz="700" b="0" i="0" u="none" strike="noStrike" cap="none" normalizeH="0" baseline="0" dirty="0">
              <a:ln>
                <a:noFill/>
              </a:ln>
              <a:solidFill>
                <a:schemeClr val="tx1"/>
              </a:solidFill>
              <a:effectLst/>
              <a:latin typeface="Arial" pitchFamily="34" charset="0"/>
              <a:cs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गीतकथा में एक लोककथा पदबद्ध होती है जबकि लोकगाथा में अन्तर्कथाएँ सन्निहित होती हैं और आकार बड़ा। </a:t>
            </a:r>
            <a:endParaRPr kumimoji="0" lang="en-US" sz="700" b="0" i="0" u="none" strike="noStrike" cap="none" normalizeH="0" baseline="0" dirty="0">
              <a:ln>
                <a:noFill/>
              </a:ln>
              <a:solidFill>
                <a:schemeClr val="tx1"/>
              </a:solidFill>
              <a:effectLst/>
              <a:latin typeface="Arial" pitchFamily="34" charset="0"/>
              <a:cs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hi-IN" sz="20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लोककथा और लोकगाथा में अन्तर -</a:t>
            </a:r>
            <a:endParaRPr kumimoji="0" lang="en-US" sz="700" b="0" i="0" u="none" strike="noStrike" cap="none" normalizeH="0" baseline="0" dirty="0">
              <a:ln>
                <a:noFill/>
              </a:ln>
              <a:solidFill>
                <a:schemeClr val="tx1"/>
              </a:solidFill>
              <a:effectLst/>
              <a:latin typeface="Arial" pitchFamily="34" charset="0"/>
              <a:cs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Char char="•"/>
              <a:tabLst/>
            </a:pP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लोककथाएँ धार्मिक</a:t>
            </a:r>
            <a:r>
              <a:rPr kumimoji="0" lang="en-US"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सात्त्विक</a:t>
            </a:r>
            <a:r>
              <a:rPr kumimoji="0" lang="en-US"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श्रृंगार</a:t>
            </a:r>
            <a:r>
              <a:rPr kumimoji="0" lang="en-US"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नीति से सम्बन्धित होती है जबकि लोकगाथाएँ सम्पूर्ण जीवन की अभिव्यक्ति होती है। </a:t>
            </a:r>
            <a:endParaRPr kumimoji="0" lang="en-US" sz="700" b="0" i="0" u="none" strike="noStrike" cap="none" normalizeH="0" baseline="0" dirty="0">
              <a:ln>
                <a:noFill/>
              </a:ln>
              <a:solidFill>
                <a:schemeClr val="tx1"/>
              </a:solidFill>
              <a:effectLst/>
              <a:latin typeface="Arial" pitchFamily="34" charset="0"/>
              <a:cs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Char char="•"/>
              <a:tabLst/>
            </a:pP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लोककथा की शैली वाचनिक होती है जबकि लोकगाथाएँ गेय पद्धति पर आधारित होती है। </a:t>
            </a:r>
            <a:endParaRPr kumimoji="0" lang="en-US" sz="700" b="0" i="0" u="none" strike="noStrike" cap="none" normalizeH="0" baseline="0" dirty="0">
              <a:ln>
                <a:noFill/>
              </a:ln>
              <a:solidFill>
                <a:schemeClr val="tx1"/>
              </a:solidFill>
              <a:effectLst/>
              <a:latin typeface="Arial" pitchFamily="34" charset="0"/>
              <a:cs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Char char="•"/>
              <a:tabLst/>
            </a:pP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लोककथाओं का कथावाचक एक होता है जबकि लोकगाथाओं में सामूहिक गायन की पद्धति प्रचलित है। </a:t>
            </a:r>
            <a:endParaRPr kumimoji="0" lang="en-US" sz="700" b="0" i="0" u="none" strike="noStrike" cap="none" normalizeH="0" baseline="0" dirty="0">
              <a:ln>
                <a:noFill/>
              </a:ln>
              <a:solidFill>
                <a:schemeClr val="tx1"/>
              </a:solidFill>
              <a:effectLst/>
              <a:latin typeface="Arial" pitchFamily="34" charset="0"/>
              <a:cs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hi-IN" sz="20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लोकगीत और लोकगाथा में अन्तर -</a:t>
            </a:r>
            <a:endParaRPr kumimoji="0" lang="en-US" sz="700" b="0" i="0" u="none" strike="noStrike" cap="none" normalizeH="0" baseline="0" dirty="0">
              <a:ln>
                <a:noFill/>
              </a:ln>
              <a:solidFill>
                <a:schemeClr val="tx1"/>
              </a:solidFill>
              <a:effectLst/>
              <a:latin typeface="Arial" pitchFamily="34" charset="0"/>
              <a:cs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लोकगीत में क्षण/अथवा विशेष परिस्थिति का भावात्मक घनत्व होता है जबकि लोकगाथाओं में देशकाल</a:t>
            </a:r>
            <a:r>
              <a:rPr kumimoji="0" lang="en-US"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वातावरण</a:t>
            </a:r>
            <a:r>
              <a:rPr kumimoji="0" lang="en-US"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प्रवृत्ति के साथ-साथ जीवन के </a:t>
            </a: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सभी पक्ष जुड़े रहते हैं। </a:t>
            </a:r>
            <a:endParaRPr kumimoji="0" lang="hi-IN" sz="1600" b="0" i="0" u="none" strike="noStrike" cap="none" normalizeH="0" baseline="0" dirty="0">
              <a:ln>
                <a:noFill/>
              </a:ln>
              <a:solidFill>
                <a:schemeClr val="tx1"/>
              </a:solidFill>
              <a:effectLst/>
              <a:latin typeface="Arial" pitchFamily="34" charset="0"/>
              <a:cs typeface="Arial" pitchFamily="34" charset="0"/>
            </a:endParaRPr>
          </a:p>
          <a:p>
            <a:endParaRPr lang="en-IN" dirty="0"/>
          </a:p>
        </p:txBody>
      </p:sp>
    </p:spTree>
    <p:extLst>
      <p:ext uri="{BB962C8B-B14F-4D97-AF65-F5344CB8AC3E}">
        <p14:creationId xmlns:p14="http://schemas.microsoft.com/office/powerpoint/2010/main" val="1278088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619A9-D089-EC77-9E1F-99D395DCCF87}"/>
              </a:ext>
            </a:extLst>
          </p:cNvPr>
          <p:cNvSpPr>
            <a:spLocks noGrp="1"/>
          </p:cNvSpPr>
          <p:nvPr>
            <p:ph type="title"/>
          </p:nvPr>
        </p:nvSpPr>
        <p:spPr/>
        <p:txBody>
          <a:bodyPr/>
          <a:lstStyle/>
          <a:p>
            <a:r>
              <a:rPr kumimoji="0" lang="en-US" sz="48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a:t>
            </a:r>
            <a:r>
              <a:rPr kumimoji="0" lang="hi-IN" sz="48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लोकगाथा</a:t>
            </a:r>
            <a:r>
              <a:rPr kumimoji="0" lang="en-US" sz="48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hi-IN" sz="48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के सन्दर्भ में पाश्चात्य अवधारणा -</a:t>
            </a:r>
            <a:endParaRPr lang="en-IN" dirty="0"/>
          </a:p>
        </p:txBody>
      </p:sp>
      <p:sp>
        <p:nvSpPr>
          <p:cNvPr id="3" name="Content Placeholder 2">
            <a:extLst>
              <a:ext uri="{FF2B5EF4-FFF2-40B4-BE49-F238E27FC236}">
                <a16:creationId xmlns:a16="http://schemas.microsoft.com/office/drawing/2014/main" id="{A512D93B-6749-3665-69C8-AB93389AFBAF}"/>
              </a:ext>
            </a:extLst>
          </p:cNvPr>
          <p:cNvSpPr>
            <a:spLocks noGrp="1"/>
          </p:cNvSpPr>
          <p:nvPr>
            <p:ph idx="1"/>
          </p:nvPr>
        </p:nvSpPr>
        <p:spPr/>
        <p:txBody>
          <a:bodyPr>
            <a:normAutofit fontScale="92500" lnSpcReduction="10000"/>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000" b="1" i="0" u="none" strike="noStrike" cap="none" normalizeH="0" baseline="0" dirty="0">
                <a:ln>
                  <a:noFill/>
                </a:ln>
                <a:solidFill>
                  <a:schemeClr val="tx1"/>
                </a:solidFill>
                <a:effectLst/>
                <a:latin typeface="Kokila" pitchFamily="34" charset="0"/>
                <a:ea typeface="Times New Roman" pitchFamily="18" charset="0"/>
                <a:cs typeface="Kokila" pitchFamily="34" charset="0"/>
              </a:rPr>
              <a:t>Prof. G. L. </a:t>
            </a:r>
            <a:r>
              <a:rPr kumimoji="0" lang="en-US" sz="2000" b="1" i="0" u="none" strike="noStrike" cap="none" normalizeH="0" baseline="0" dirty="0" err="1">
                <a:ln>
                  <a:noFill/>
                </a:ln>
                <a:solidFill>
                  <a:schemeClr val="tx1"/>
                </a:solidFill>
                <a:effectLst/>
                <a:latin typeface="Kokila" pitchFamily="34" charset="0"/>
                <a:ea typeface="Times New Roman" pitchFamily="18" charset="0"/>
                <a:cs typeface="Kokila" pitchFamily="34" charset="0"/>
              </a:rPr>
              <a:t>Kiffredge</a:t>
            </a:r>
            <a:r>
              <a:rPr kumimoji="0" lang="en-US" sz="2000" b="1" i="0" u="none" strike="noStrike" cap="none" normalizeH="0" baseline="0" dirty="0">
                <a:ln>
                  <a:noFill/>
                </a:ln>
                <a:solidFill>
                  <a:schemeClr val="tx1"/>
                </a:solidFill>
                <a:effectLst/>
                <a:latin typeface="Kokila" pitchFamily="34" charset="0"/>
                <a:ea typeface="Times New Roman" pitchFamily="18" charset="0"/>
                <a:cs typeface="Kokila" pitchFamily="34" charset="0"/>
              </a:rPr>
              <a:t> </a:t>
            </a:r>
            <a:r>
              <a:rPr kumimoji="0" lang="en-US" sz="2000" b="0" i="0" u="none" strike="noStrike" cap="none" normalizeH="0" baseline="0" dirty="0">
                <a:ln>
                  <a:noFill/>
                </a:ln>
                <a:solidFill>
                  <a:schemeClr val="tx1"/>
                </a:solidFill>
                <a:effectLst/>
                <a:latin typeface="Kokila" pitchFamily="34" charset="0"/>
                <a:ea typeface="Times New Roman" pitchFamily="18" charset="0"/>
                <a:cs typeface="Kokila" pitchFamily="34" charset="0"/>
              </a:rPr>
              <a:t>- A ballad is a song that tells a story or to take the other point of view a story told in song.</a:t>
            </a:r>
            <a:endParaRPr kumimoji="0" lang="en-US" sz="2000" b="0" i="0" u="none" strike="noStrike" cap="none" normalizeH="0" baseline="0" dirty="0">
              <a:ln>
                <a:noFill/>
              </a:ln>
              <a:solidFill>
                <a:schemeClr val="tx1"/>
              </a:solidFill>
              <a:effectLst/>
              <a:latin typeface="Kokila" pitchFamily="34" charset="0"/>
              <a:cs typeface="Kokila"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000" b="1" i="0" u="none" strike="noStrike" cap="none" normalizeH="0" baseline="0" dirty="0">
                <a:ln>
                  <a:noFill/>
                </a:ln>
                <a:solidFill>
                  <a:schemeClr val="tx1"/>
                </a:solidFill>
                <a:effectLst/>
                <a:latin typeface="Kokila" pitchFamily="34" charset="0"/>
                <a:ea typeface="Times New Roman" pitchFamily="18" charset="0"/>
                <a:cs typeface="Kokila" pitchFamily="34" charset="0"/>
              </a:rPr>
              <a:t>Frank Sedgwick- </a:t>
            </a:r>
            <a:r>
              <a:rPr kumimoji="0" lang="en-US" sz="2000" b="0" i="0" u="none" strike="noStrike" cap="none" normalizeH="0" baseline="0" dirty="0">
                <a:ln>
                  <a:noFill/>
                </a:ln>
                <a:solidFill>
                  <a:schemeClr val="tx1"/>
                </a:solidFill>
                <a:effectLst/>
                <a:latin typeface="Kokila" pitchFamily="34" charset="0"/>
                <a:ea typeface="Times New Roman" pitchFamily="18" charset="0"/>
                <a:cs typeface="Kokila" pitchFamily="34" charset="0"/>
              </a:rPr>
              <a:t>Simple narrative</a:t>
            </a:r>
            <a:r>
              <a:rPr kumimoji="0" lang="hi-IN" sz="2000" b="0" i="0" u="none" strike="noStrike" cap="none" normalizeH="0" baseline="0" dirty="0">
                <a:ln>
                  <a:noFill/>
                </a:ln>
                <a:solidFill>
                  <a:schemeClr val="tx1"/>
                </a:solidFill>
                <a:effectLst/>
                <a:latin typeface="Kokila" pitchFamily="34" charset="0"/>
                <a:ea typeface="Times New Roman" pitchFamily="18" charset="0"/>
                <a:cs typeface="Kokila" pitchFamily="34" charset="0"/>
              </a:rPr>
              <a:t> (वर्णनात्मक) </a:t>
            </a:r>
            <a:r>
              <a:rPr kumimoji="0" lang="en-US" sz="2000" b="0" i="0" u="none" strike="noStrike" cap="none" normalizeH="0" baseline="0" dirty="0">
                <a:ln>
                  <a:noFill/>
                </a:ln>
                <a:solidFill>
                  <a:schemeClr val="tx1"/>
                </a:solidFill>
                <a:effectLst/>
                <a:latin typeface="Kokila" pitchFamily="34" charset="0"/>
                <a:ea typeface="Times New Roman" pitchFamily="18" charset="0"/>
                <a:cs typeface="Kokila" pitchFamily="34" charset="0"/>
              </a:rPr>
              <a:t>songs that belongs to the people and handed on by word of mouth.</a:t>
            </a: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endParaRPr kumimoji="0" lang="en-US" sz="2000" b="0" i="0" u="none" strike="noStrike" cap="none" normalizeH="0" baseline="0" dirty="0">
              <a:ln>
                <a:noFill/>
              </a:ln>
              <a:solidFill>
                <a:schemeClr val="tx1"/>
              </a:solidFill>
              <a:effectLst/>
              <a:latin typeface="Kokila" pitchFamily="34" charset="0"/>
              <a:cs typeface="Kokila"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000" b="1" i="0" u="none" strike="noStrike" cap="none" normalizeH="0" baseline="0" dirty="0">
                <a:ln>
                  <a:noFill/>
                </a:ln>
                <a:solidFill>
                  <a:schemeClr val="tx1"/>
                </a:solidFill>
                <a:effectLst/>
                <a:latin typeface="Kokila" pitchFamily="34" charset="0"/>
                <a:ea typeface="Times New Roman" pitchFamily="18" charset="0"/>
                <a:cs typeface="Kokila" pitchFamily="34" charset="0"/>
              </a:rPr>
              <a:t>F. B. </a:t>
            </a:r>
            <a:r>
              <a:rPr kumimoji="0" lang="en-US" sz="2000" b="1" i="0" u="none" strike="noStrike" cap="none" normalizeH="0" baseline="0" dirty="0" err="1">
                <a:ln>
                  <a:noFill/>
                </a:ln>
                <a:solidFill>
                  <a:schemeClr val="tx1"/>
                </a:solidFill>
                <a:effectLst/>
                <a:latin typeface="Kokila" pitchFamily="34" charset="0"/>
                <a:ea typeface="Times New Roman" pitchFamily="18" charset="0"/>
                <a:cs typeface="Kokila" pitchFamily="34" charset="0"/>
              </a:rPr>
              <a:t>Gummere</a:t>
            </a:r>
            <a:r>
              <a:rPr kumimoji="0" lang="en-US" sz="2000" b="1" i="0" u="none" strike="noStrike" cap="none" normalizeH="0" baseline="0" dirty="0">
                <a:ln>
                  <a:noFill/>
                </a:ln>
                <a:solidFill>
                  <a:schemeClr val="tx1"/>
                </a:solidFill>
                <a:effectLst/>
                <a:latin typeface="Kokila" pitchFamily="34" charset="0"/>
                <a:ea typeface="Times New Roman" pitchFamily="18" charset="0"/>
                <a:cs typeface="Kokila" pitchFamily="34" charset="0"/>
              </a:rPr>
              <a:t> -  </a:t>
            </a:r>
            <a:r>
              <a:rPr kumimoji="0" lang="en-US" sz="2000" b="0" i="0" u="none" strike="noStrike" cap="none" normalizeH="0" baseline="0" dirty="0">
                <a:ln>
                  <a:noFill/>
                </a:ln>
                <a:solidFill>
                  <a:schemeClr val="tx1"/>
                </a:solidFill>
                <a:effectLst/>
                <a:latin typeface="Kokila" pitchFamily="34" charset="0"/>
                <a:ea typeface="Times New Roman" pitchFamily="18" charset="0"/>
                <a:cs typeface="Kokila" pitchFamily="34" charset="0"/>
              </a:rPr>
              <a:t>A Poem meant for singing, quick impersonal</a:t>
            </a:r>
            <a:r>
              <a:rPr kumimoji="0" lang="hi-IN" sz="2000" b="0" i="0" u="none" strike="noStrike" cap="none" normalizeH="0" baseline="0" dirty="0">
                <a:ln>
                  <a:noFill/>
                </a:ln>
                <a:solidFill>
                  <a:schemeClr val="tx1"/>
                </a:solidFill>
                <a:effectLst/>
                <a:latin typeface="Kokila" pitchFamily="34" charset="0"/>
                <a:ea typeface="Times New Roman" pitchFamily="18" charset="0"/>
                <a:cs typeface="Kokila" pitchFamily="34" charset="0"/>
              </a:rPr>
              <a:t> (नितांत व्यैक्तिक शून्य) </a:t>
            </a:r>
            <a:r>
              <a:rPr kumimoji="0" lang="en-US" sz="2000" b="0" i="0" u="none" strike="noStrike" cap="none" normalizeH="0" baseline="0" dirty="0">
                <a:ln>
                  <a:noFill/>
                </a:ln>
                <a:solidFill>
                  <a:schemeClr val="tx1"/>
                </a:solidFill>
                <a:effectLst/>
                <a:latin typeface="Kokila" pitchFamily="34" charset="0"/>
                <a:ea typeface="Times New Roman" pitchFamily="18" charset="0"/>
                <a:cs typeface="Kokila" pitchFamily="34" charset="0"/>
              </a:rPr>
              <a:t>in material probably connected in its origin with the Communal dance but submitted to a process of oral tradition among people.</a:t>
            </a:r>
            <a:endParaRPr kumimoji="0" lang="en-US" sz="2000" b="0" i="0" u="none" strike="noStrike" cap="none" normalizeH="0" baseline="0" dirty="0">
              <a:ln>
                <a:noFill/>
              </a:ln>
              <a:solidFill>
                <a:schemeClr val="tx1"/>
              </a:solidFill>
              <a:effectLst/>
              <a:latin typeface="Kokila" pitchFamily="34" charset="0"/>
              <a:cs typeface="Kokila"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000" b="1" i="0" u="none" strike="noStrike" cap="none" normalizeH="0" baseline="0" dirty="0">
                <a:ln>
                  <a:noFill/>
                </a:ln>
                <a:solidFill>
                  <a:schemeClr val="tx1"/>
                </a:solidFill>
                <a:effectLst/>
                <a:latin typeface="Kokila" pitchFamily="34" charset="0"/>
                <a:ea typeface="Times New Roman" pitchFamily="18" charset="0"/>
                <a:cs typeface="Kokila" pitchFamily="34" charset="0"/>
              </a:rPr>
              <a:t>W. P. Ker-  </a:t>
            </a:r>
            <a:r>
              <a:rPr kumimoji="0" lang="en-US"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a:t>
            </a: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बैलेड वह कथात्मक गेय काव्य है जो लोककण्ठ में ही उत्पन्न होता है तथा लोकगाथा के सामान्य रूप विधान को लेकर किसी विशेष कवि द्वारा रचा जाता है</a:t>
            </a:r>
            <a:r>
              <a:rPr kumimoji="0" lang="en-US"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जिसमें गीतात्मकता और कथात्मकता दोनो होती हैं। और जिसका प्रचार जन साधारण में मौखिक रूप से एक पीढ़ी से दूसरी पीढ़ी में होता रहता है।</a:t>
            </a:r>
            <a:r>
              <a:rPr kumimoji="0" lang="en-US"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a:t>
            </a:r>
            <a:endParaRPr kumimoji="0" lang="en-US" sz="2000" b="0" i="0" u="none" strike="noStrike" cap="none" normalizeH="0" baseline="0" dirty="0">
              <a:ln>
                <a:noFill/>
              </a:ln>
              <a:solidFill>
                <a:schemeClr val="tx1"/>
              </a:solidFill>
              <a:effectLst/>
              <a:latin typeface="Kokila" pitchFamily="34" charset="0"/>
              <a:cs typeface="Kokila" pitchFamily="34" charset="0"/>
            </a:endParaRPr>
          </a:p>
          <a:p>
            <a:pPr algn="just"/>
            <a:r>
              <a:rPr kumimoji="0" lang="hi-IN" sz="20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अंग्रेजी विश्वकोश-</a:t>
            </a: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बैलेड एक ऐसी पद्य शैली का नाम है जिसका रचयिता अज्ञात हो</a:t>
            </a:r>
            <a:r>
              <a:rPr kumimoji="0" lang="en-US"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जिसमें साधारण आख्यान हो और सरल मौखिक परम्परा के लिए उपयुक्त तथा अलंकृत शैली ललित कला की सूक्ष्मताओं से रहित हो। </a:t>
            </a:r>
            <a:endParaRPr kumimoji="0" lang="en-US" sz="2000" b="0" i="0" u="none" strike="noStrike" cap="none" normalizeH="0" baseline="0" dirty="0">
              <a:ln>
                <a:noFill/>
              </a:ln>
              <a:solidFill>
                <a:srgbClr val="000000"/>
              </a:solidFill>
              <a:effectLst/>
              <a:latin typeface="Kokila" pitchFamily="34" charset="0"/>
              <a:ea typeface="Times New Roman" pitchFamily="18" charset="0"/>
              <a:cs typeface="Kokila" pitchFamily="34" charset="0"/>
            </a:endParaRPr>
          </a:p>
          <a:p>
            <a:pPr algn="just"/>
            <a:r>
              <a:rPr lang="en-US" sz="2000" b="1" dirty="0">
                <a:latin typeface="Kokila" pitchFamily="34" charset="0"/>
                <a:cs typeface="Kokila" pitchFamily="34" charset="0"/>
              </a:rPr>
              <a:t>‘</a:t>
            </a:r>
            <a:r>
              <a:rPr lang="hi-IN" sz="2000" b="1" dirty="0">
                <a:latin typeface="Kokila" pitchFamily="34" charset="0"/>
                <a:cs typeface="Kokila" pitchFamily="34" charset="0"/>
              </a:rPr>
              <a:t>लोकगाथा</a:t>
            </a:r>
            <a:r>
              <a:rPr lang="en-US" sz="2000" b="1" dirty="0">
                <a:latin typeface="Kokila" pitchFamily="34" charset="0"/>
                <a:cs typeface="Kokila" pitchFamily="34" charset="0"/>
              </a:rPr>
              <a:t>’ </a:t>
            </a:r>
            <a:r>
              <a:rPr lang="hi-IN" sz="2000" b="1" dirty="0">
                <a:latin typeface="Kokila" pitchFamily="34" charset="0"/>
                <a:cs typeface="Kokila" pitchFamily="34" charset="0"/>
              </a:rPr>
              <a:t>के सन्दर्भ में भारतीय अवधारणा -</a:t>
            </a:r>
            <a:endParaRPr lang="en-US" sz="2000" dirty="0">
              <a:latin typeface="Kokila" pitchFamily="34" charset="0"/>
              <a:cs typeface="Kokila" pitchFamily="34" charset="0"/>
            </a:endParaRPr>
          </a:p>
          <a:p>
            <a:pPr lvl="0" algn="just"/>
            <a:r>
              <a:rPr lang="hi-IN" sz="2000" b="1" dirty="0">
                <a:latin typeface="Kokila" pitchFamily="34" charset="0"/>
                <a:cs typeface="Kokila" pitchFamily="34" charset="0"/>
              </a:rPr>
              <a:t>कृष्णचन्द्र अग्रवाल-</a:t>
            </a:r>
            <a:r>
              <a:rPr lang="hi-IN" sz="2000" dirty="0">
                <a:latin typeface="Kokila" pitchFamily="34" charset="0"/>
                <a:cs typeface="Kokila" pitchFamily="34" charset="0"/>
              </a:rPr>
              <a:t> लोकगाथा लोकसाहित्य की वह विधा है जिसमें किसी एक कथा का वर्णन गीतात्मक ढंग से किया जाता है। इसमें कहानी और गीत दोनों के गुण विद्यमान है। कहानी के अंग- कथानक</a:t>
            </a:r>
            <a:r>
              <a:rPr lang="en-US" sz="2000" dirty="0">
                <a:latin typeface="Kokila" pitchFamily="34" charset="0"/>
                <a:cs typeface="Kokila" pitchFamily="34" charset="0"/>
              </a:rPr>
              <a:t>, </a:t>
            </a:r>
            <a:r>
              <a:rPr lang="hi-IN" sz="2000" dirty="0">
                <a:latin typeface="Kokila" pitchFamily="34" charset="0"/>
                <a:cs typeface="Kokila" pitchFamily="34" charset="0"/>
              </a:rPr>
              <a:t>चरित्र</a:t>
            </a:r>
            <a:r>
              <a:rPr lang="en-US" sz="2000" dirty="0">
                <a:latin typeface="Kokila" pitchFamily="34" charset="0"/>
                <a:cs typeface="Kokila" pitchFamily="34" charset="0"/>
              </a:rPr>
              <a:t>, </a:t>
            </a:r>
            <a:r>
              <a:rPr lang="hi-IN" sz="2000" dirty="0">
                <a:latin typeface="Kokila" pitchFamily="34" charset="0"/>
                <a:cs typeface="Kokila" pitchFamily="34" charset="0"/>
              </a:rPr>
              <a:t>संवाद आदि तथा गीत के तत्त्व जैसे लय</a:t>
            </a:r>
            <a:r>
              <a:rPr lang="en-US" sz="2000" dirty="0">
                <a:latin typeface="Kokila" pitchFamily="34" charset="0"/>
                <a:cs typeface="Kokila" pitchFamily="34" charset="0"/>
              </a:rPr>
              <a:t>, </a:t>
            </a:r>
            <a:r>
              <a:rPr lang="hi-IN" sz="2000" dirty="0">
                <a:latin typeface="Kokila" pitchFamily="34" charset="0"/>
                <a:cs typeface="Kokila" pitchFamily="34" charset="0"/>
              </a:rPr>
              <a:t>ताल</a:t>
            </a:r>
            <a:r>
              <a:rPr lang="en-US" sz="2000" dirty="0">
                <a:latin typeface="Kokila" pitchFamily="34" charset="0"/>
                <a:cs typeface="Kokila" pitchFamily="34" charset="0"/>
              </a:rPr>
              <a:t>, </a:t>
            </a:r>
            <a:r>
              <a:rPr lang="hi-IN" sz="2000" dirty="0">
                <a:latin typeface="Kokila" pitchFamily="34" charset="0"/>
                <a:cs typeface="Kokila" pitchFamily="34" charset="0"/>
              </a:rPr>
              <a:t>टेक आदि का समावेश लोकगाथा में रहता है।</a:t>
            </a:r>
            <a:endParaRPr lang="en-US" sz="2000" dirty="0">
              <a:latin typeface="Kokila" pitchFamily="34" charset="0"/>
              <a:cs typeface="Kokila" pitchFamily="34" charset="0"/>
            </a:endParaRPr>
          </a:p>
          <a:p>
            <a:pPr lvl="0" algn="just"/>
            <a:r>
              <a:rPr lang="hi-IN" sz="2000" b="1" dirty="0">
                <a:latin typeface="Kokila" pitchFamily="34" charset="0"/>
                <a:cs typeface="Kokila" pitchFamily="34" charset="0"/>
              </a:rPr>
              <a:t>डा</a:t>
            </a:r>
            <a:r>
              <a:rPr lang="en-US" sz="2000" b="1" dirty="0">
                <a:latin typeface="Kokila" pitchFamily="34" charset="0"/>
                <a:cs typeface="Kokila" pitchFamily="34" charset="0"/>
              </a:rPr>
              <a:t>0</a:t>
            </a:r>
            <a:r>
              <a:rPr lang="hi-IN" sz="2000" b="1" dirty="0">
                <a:latin typeface="Kokila" pitchFamily="34" charset="0"/>
                <a:cs typeface="Kokila" pitchFamily="34" charset="0"/>
              </a:rPr>
              <a:t> शंकरलाल यादव-</a:t>
            </a:r>
            <a:r>
              <a:rPr lang="hi-IN" sz="2000" dirty="0">
                <a:latin typeface="Kokila" pitchFamily="34" charset="0"/>
                <a:cs typeface="Kokila" pitchFamily="34" charset="0"/>
              </a:rPr>
              <a:t> लोकगाथा को </a:t>
            </a:r>
            <a:r>
              <a:rPr lang="en-US" sz="2000" dirty="0">
                <a:latin typeface="Kokila" pitchFamily="34" charset="0"/>
                <a:cs typeface="Kokila" pitchFamily="34" charset="0"/>
              </a:rPr>
              <a:t>‘</a:t>
            </a:r>
            <a:r>
              <a:rPr lang="hi-IN" sz="2000" dirty="0">
                <a:latin typeface="Kokila" pitchFamily="34" charset="0"/>
                <a:cs typeface="Kokila" pitchFamily="34" charset="0"/>
              </a:rPr>
              <a:t>लोक महाकाव्य</a:t>
            </a:r>
            <a:r>
              <a:rPr lang="en-US" sz="2000" dirty="0">
                <a:latin typeface="Kokila" pitchFamily="34" charset="0"/>
                <a:cs typeface="Kokila" pitchFamily="34" charset="0"/>
              </a:rPr>
              <a:t>’ </a:t>
            </a:r>
            <a:r>
              <a:rPr lang="hi-IN" sz="2000" dirty="0">
                <a:latin typeface="Kokila" pitchFamily="34" charset="0"/>
                <a:cs typeface="Kokila" pitchFamily="34" charset="0"/>
              </a:rPr>
              <a:t>कहते हैं। </a:t>
            </a:r>
            <a:endParaRPr lang="en-US" sz="2000" dirty="0">
              <a:latin typeface="Kokila" pitchFamily="34" charset="0"/>
              <a:cs typeface="Kokila"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endParaRPr kumimoji="0" lang="hi-IN" sz="2000" b="0" i="0" u="none" strike="noStrike" cap="none" normalizeH="0" baseline="0" dirty="0">
              <a:ln>
                <a:noFill/>
              </a:ln>
              <a:solidFill>
                <a:schemeClr val="tx1"/>
              </a:solidFill>
              <a:effectLst/>
              <a:latin typeface="Kokila" pitchFamily="34" charset="0"/>
              <a:cs typeface="Kokila" pitchFamily="34" charset="0"/>
            </a:endParaRPr>
          </a:p>
          <a:p>
            <a:endParaRPr lang="en-IN" dirty="0"/>
          </a:p>
        </p:txBody>
      </p:sp>
    </p:spTree>
    <p:extLst>
      <p:ext uri="{BB962C8B-B14F-4D97-AF65-F5344CB8AC3E}">
        <p14:creationId xmlns:p14="http://schemas.microsoft.com/office/powerpoint/2010/main" val="2646498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9A4AC-B44C-BBCE-4858-3082C626197A}"/>
              </a:ext>
            </a:extLst>
          </p:cNvPr>
          <p:cNvSpPr>
            <a:spLocks noGrp="1"/>
          </p:cNvSpPr>
          <p:nvPr>
            <p:ph type="title"/>
          </p:nvPr>
        </p:nvSpPr>
        <p:spPr/>
        <p:txBody>
          <a:bodyPr/>
          <a:lstStyle/>
          <a:p>
            <a:r>
              <a:rPr kumimoji="0" lang="en-US" sz="4800" b="1" i="0" u="none" strike="noStrike" cap="none" normalizeH="0" baseline="0" dirty="0">
                <a:ln>
                  <a:noFill/>
                </a:ln>
                <a:solidFill>
                  <a:srgbClr val="000000"/>
                </a:solidFill>
                <a:effectLst/>
                <a:latin typeface="Calibri"/>
                <a:ea typeface="Times New Roman" pitchFamily="18" charset="0"/>
                <a:cs typeface="Kokila" pitchFamily="34" charset="0"/>
              </a:rPr>
              <a:t>‘</a:t>
            </a:r>
            <a:r>
              <a:rPr kumimoji="0" lang="hi-IN" sz="48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लोकगाथा</a:t>
            </a:r>
            <a:r>
              <a:rPr kumimoji="0" lang="en-US" sz="4800" b="1" i="0" u="none" strike="noStrike" cap="none" normalizeH="0" baseline="0" dirty="0">
                <a:ln>
                  <a:noFill/>
                </a:ln>
                <a:solidFill>
                  <a:srgbClr val="000000"/>
                </a:solidFill>
                <a:effectLst/>
                <a:latin typeface="Calibri"/>
                <a:ea typeface="Times New Roman" pitchFamily="18" charset="0"/>
                <a:cs typeface="Kokila" pitchFamily="34" charset="0"/>
              </a:rPr>
              <a:t>’</a:t>
            </a:r>
            <a:r>
              <a:rPr kumimoji="0" lang="en-US" sz="48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hi-IN" sz="48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की विशेषताएँ-</a:t>
            </a:r>
            <a:endParaRPr lang="en-IN" dirty="0"/>
          </a:p>
        </p:txBody>
      </p:sp>
      <p:sp>
        <p:nvSpPr>
          <p:cNvPr id="3" name="Content Placeholder 2">
            <a:extLst>
              <a:ext uri="{FF2B5EF4-FFF2-40B4-BE49-F238E27FC236}">
                <a16:creationId xmlns:a16="http://schemas.microsoft.com/office/drawing/2014/main" id="{9DD36A2B-B1A9-68EC-8397-A476AE4D5CB5}"/>
              </a:ext>
            </a:extLst>
          </p:cNvPr>
          <p:cNvSpPr>
            <a:spLocks noGrp="1"/>
          </p:cNvSpPr>
          <p:nvPr>
            <p:ph idx="1"/>
          </p:nvPr>
        </p:nvSpPr>
        <p:spPr/>
        <p:txBody>
          <a:bodyPr>
            <a:normAutofit fontScale="92500" lnSpcReduction="20000"/>
          </a:bodyPr>
          <a:lstStyle/>
          <a:p>
            <a:pPr marL="0" marR="0" lvl="0" indent="0" algn="just" defTabSz="914400" rtl="0" eaLnBrk="0" fontAlgn="base" latinLnBrk="0" hangingPunct="0">
              <a:lnSpc>
                <a:spcPct val="150000"/>
              </a:lnSpc>
              <a:spcBef>
                <a:spcPct val="0"/>
              </a:spcBef>
              <a:spcAft>
                <a:spcPct val="0"/>
              </a:spcAft>
              <a:buClrTx/>
              <a:buSzTx/>
              <a:buFontTx/>
              <a:buChar char="•"/>
              <a:tabLst/>
            </a:pP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अधिकांशतः अज्ञात रचयिता होते हैं। </a:t>
            </a:r>
            <a:endParaRPr kumimoji="0" lang="en-US" sz="7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50000"/>
              </a:lnSpc>
              <a:spcBef>
                <a:spcPct val="0"/>
              </a:spcBef>
              <a:spcAft>
                <a:spcPct val="0"/>
              </a:spcAft>
              <a:buClrTx/>
              <a:buSzTx/>
              <a:buFontTx/>
              <a:buChar char="•"/>
              <a:tabLst/>
            </a:pP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मौखिक परम्परा के कारण मूल पाठ का अभाव होता है। </a:t>
            </a:r>
            <a:endParaRPr kumimoji="0" lang="en-US" sz="7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50000"/>
              </a:lnSpc>
              <a:spcBef>
                <a:spcPct val="0"/>
              </a:spcBef>
              <a:spcAft>
                <a:spcPct val="0"/>
              </a:spcAft>
              <a:buClrTx/>
              <a:buSzTx/>
              <a:buFontTx/>
              <a:buChar char="•"/>
              <a:tabLst/>
            </a:pP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संगीत और नृत्य का अभिन्न साहचर्य (वाद्यों की चर्चा सारंगी- गोपीचन्दा</a:t>
            </a:r>
            <a:r>
              <a:rPr kumimoji="0" lang="en-US"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ढोला</a:t>
            </a:r>
            <a:r>
              <a:rPr kumimoji="0" lang="en-US"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चिमटा- आल्हा) </a:t>
            </a:r>
            <a:endParaRPr kumimoji="0" lang="en-US" sz="7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50000"/>
              </a:lnSpc>
              <a:spcBef>
                <a:spcPct val="0"/>
              </a:spcBef>
              <a:spcAft>
                <a:spcPct val="0"/>
              </a:spcAft>
              <a:buClrTx/>
              <a:buSzTx/>
              <a:buFontTx/>
              <a:buChar char="•"/>
              <a:tabLst/>
            </a:pP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स्थानीयता का प्रचुर पुट (क्षेत्रीय संस्करण के कारण)। </a:t>
            </a:r>
            <a:endParaRPr kumimoji="0" lang="en-US" sz="7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50000"/>
              </a:lnSpc>
              <a:spcBef>
                <a:spcPct val="0"/>
              </a:spcBef>
              <a:spcAft>
                <a:spcPct val="0"/>
              </a:spcAft>
              <a:buClrTx/>
              <a:buSzTx/>
              <a:buFontTx/>
              <a:buChar char="•"/>
              <a:tabLst/>
            </a:pP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अलंकरण शैली के स्थान पर सहजता- </a:t>
            </a:r>
            <a:r>
              <a:rPr kumimoji="0" lang="en-US" sz="2000" b="0" i="0" u="none" strike="noStrike" cap="none" normalizeH="0" baseline="0" dirty="0">
                <a:ln>
                  <a:noFill/>
                </a:ln>
                <a:solidFill>
                  <a:srgbClr val="000000"/>
                </a:solidFill>
                <a:effectLst/>
                <a:latin typeface="Calibri"/>
                <a:ea typeface="Times New Roman" pitchFamily="18" charset="0"/>
                <a:cs typeface="Kokila" pitchFamily="34" charset="0"/>
              </a:rPr>
              <a:t>‘</a:t>
            </a: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माँ और शिशु का वार्तालाप</a:t>
            </a:r>
            <a:r>
              <a:rPr kumimoji="0" lang="en-US" sz="2000" b="0" i="0" u="none" strike="noStrike" cap="none" normalizeH="0" baseline="0" dirty="0">
                <a:ln>
                  <a:noFill/>
                </a:ln>
                <a:solidFill>
                  <a:srgbClr val="000000"/>
                </a:solidFill>
                <a:effectLst/>
                <a:latin typeface="Calibri"/>
                <a:ea typeface="Times New Roman" pitchFamily="18" charset="0"/>
                <a:cs typeface="Kokila" pitchFamily="34" charset="0"/>
              </a:rPr>
              <a:t>’</a:t>
            </a:r>
            <a:r>
              <a:rPr kumimoji="0" lang="en-US"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गूमर। </a:t>
            </a:r>
            <a:endParaRPr kumimoji="0" lang="en-US" sz="7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50000"/>
              </a:lnSpc>
              <a:spcBef>
                <a:spcPct val="0"/>
              </a:spcBef>
              <a:spcAft>
                <a:spcPct val="0"/>
              </a:spcAft>
              <a:buClrTx/>
              <a:buSzTx/>
              <a:buFontTx/>
              <a:buChar char="•"/>
              <a:tabLst/>
            </a:pP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उपदेशात्मक प्रवृत्ति गौण होती है। </a:t>
            </a:r>
            <a:endParaRPr kumimoji="0" lang="en-US" sz="7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50000"/>
              </a:lnSpc>
              <a:spcBef>
                <a:spcPct val="0"/>
              </a:spcBef>
              <a:spcAft>
                <a:spcPct val="0"/>
              </a:spcAft>
              <a:buClrTx/>
              <a:buSzTx/>
              <a:buFontTx/>
              <a:buChar char="•"/>
              <a:tabLst/>
            </a:pP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समुदाय या लोकथाटी के कारण रचयिता के व्यक्तित्व का अभाव। </a:t>
            </a:r>
            <a:endParaRPr kumimoji="0" lang="en-US" sz="7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50000"/>
              </a:lnSpc>
              <a:spcBef>
                <a:spcPct val="0"/>
              </a:spcBef>
              <a:spcAft>
                <a:spcPct val="0"/>
              </a:spcAft>
              <a:buClrTx/>
              <a:buSzTx/>
              <a:buFontTx/>
              <a:buChar char="•"/>
              <a:tabLst/>
            </a:pP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वृहद् कथानक। </a:t>
            </a:r>
            <a:endParaRPr kumimoji="0" lang="en-US" sz="7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50000"/>
              </a:lnSpc>
              <a:spcBef>
                <a:spcPct val="0"/>
              </a:spcBef>
              <a:spcAft>
                <a:spcPct val="0"/>
              </a:spcAft>
              <a:buClrTx/>
              <a:buSzTx/>
              <a:buFontTx/>
              <a:buChar char="•"/>
              <a:tabLst/>
            </a:pP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टेकपदों की पुनरावृत्ति- सिजविक</a:t>
            </a:r>
            <a:r>
              <a:rPr kumimoji="0" lang="en-US"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गूमर</a:t>
            </a:r>
            <a:r>
              <a:rPr kumimoji="0" lang="en-US"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डा0 के0 डी0 उपाध्याय इसे महत्त्वपूर्ण विशेषता मानते हैं। </a:t>
            </a:r>
          </a:p>
          <a:p>
            <a:pPr marL="0" marR="0" lvl="0" indent="0" algn="just" defTabSz="914400" rtl="0" eaLnBrk="0" fontAlgn="base" latinLnBrk="0" hangingPunct="0">
              <a:lnSpc>
                <a:spcPct val="150000"/>
              </a:lnSpc>
              <a:spcBef>
                <a:spcPct val="0"/>
              </a:spcBef>
              <a:spcAft>
                <a:spcPct val="0"/>
              </a:spcAft>
              <a:buClrTx/>
              <a:buSzTx/>
              <a:buFontTx/>
              <a:buNone/>
              <a:tabLst/>
            </a:pP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संदिग्धता</a:t>
            </a:r>
            <a:r>
              <a:rPr kumimoji="0" lang="en-US"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अतिरंजना</a:t>
            </a:r>
            <a:r>
              <a:rPr kumimoji="0" lang="en-US"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काल्पनिकता। </a:t>
            </a:r>
            <a:endParaRPr kumimoji="0" lang="hi-IN" sz="1600" b="0" i="0" u="none" strike="noStrike" cap="none" normalizeH="0" baseline="0" dirty="0">
              <a:ln>
                <a:noFill/>
              </a:ln>
              <a:solidFill>
                <a:schemeClr val="tx1"/>
              </a:solidFill>
              <a:effectLst/>
              <a:latin typeface="Arial" pitchFamily="34" charset="0"/>
              <a:cs typeface="Arial" pitchFamily="34" charset="0"/>
            </a:endParaRPr>
          </a:p>
          <a:p>
            <a:endParaRPr lang="en-IN" dirty="0"/>
          </a:p>
        </p:txBody>
      </p:sp>
    </p:spTree>
    <p:extLst>
      <p:ext uri="{BB962C8B-B14F-4D97-AF65-F5344CB8AC3E}">
        <p14:creationId xmlns:p14="http://schemas.microsoft.com/office/powerpoint/2010/main" val="30713706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D4132-C52D-71A2-BB47-27F3E7681F4F}"/>
              </a:ext>
            </a:extLst>
          </p:cNvPr>
          <p:cNvSpPr>
            <a:spLocks noGrp="1"/>
          </p:cNvSpPr>
          <p:nvPr>
            <p:ph type="title"/>
          </p:nvPr>
        </p:nvSpPr>
        <p:spPr/>
        <p:txBody>
          <a:bodyPr/>
          <a:lstStyle/>
          <a:p>
            <a:r>
              <a:rPr kumimoji="0" lang="en-US" sz="48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a:t>
            </a:r>
            <a:r>
              <a:rPr kumimoji="0" lang="hi-IN" sz="48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लोकगाथा</a:t>
            </a:r>
            <a:r>
              <a:rPr kumimoji="0" lang="en-US" sz="48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hi-IN" sz="48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उत्पत्ति सिद्धान्त-</a:t>
            </a:r>
            <a:endParaRPr lang="en-IN" dirty="0"/>
          </a:p>
        </p:txBody>
      </p:sp>
      <p:sp>
        <p:nvSpPr>
          <p:cNvPr id="3" name="Content Placeholder 2">
            <a:extLst>
              <a:ext uri="{FF2B5EF4-FFF2-40B4-BE49-F238E27FC236}">
                <a16:creationId xmlns:a16="http://schemas.microsoft.com/office/drawing/2014/main" id="{E92D4781-15D5-FB32-664B-D49D849D2F95}"/>
              </a:ext>
            </a:extLst>
          </p:cNvPr>
          <p:cNvSpPr>
            <a:spLocks noGrp="1"/>
          </p:cNvSpPr>
          <p:nvPr>
            <p:ph idx="1"/>
          </p:nvPr>
        </p:nvSpPr>
        <p:spPr/>
        <p:txBody>
          <a:bodyPr>
            <a:normAutofit fontScale="92500" lnSpcReduction="10000"/>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hi-IN" sz="20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विलियम ग्रिम और गूमर (जर्मनी)</a:t>
            </a: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 समुदायवाद- लोकगाथा का निर्माण व्यक्ति द्वारा न होकर समुदाय द्वारा। </a:t>
            </a:r>
            <a:endParaRPr kumimoji="0" lang="en-US" sz="2000" b="0" i="0" u="none" strike="noStrike" cap="none" normalizeH="0" baseline="0" dirty="0">
              <a:ln>
                <a:noFill/>
              </a:ln>
              <a:solidFill>
                <a:schemeClr val="tx1"/>
              </a:solidFill>
              <a:effectLst/>
              <a:latin typeface="Kokila" pitchFamily="34" charset="0"/>
              <a:cs typeface="Kokila"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hi-IN" sz="20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डा0 रामनरेश त्रिपाठी</a:t>
            </a: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भी इस मत से सहमत लगते हैं </a:t>
            </a:r>
            <a:endParaRPr kumimoji="0" lang="en-US" sz="2000" b="0" i="0" u="none" strike="noStrike" cap="none" normalizeH="0" baseline="0" dirty="0">
              <a:ln>
                <a:noFill/>
              </a:ln>
              <a:solidFill>
                <a:schemeClr val="tx1"/>
              </a:solidFill>
              <a:effectLst/>
              <a:latin typeface="Kokila" pitchFamily="34" charset="0"/>
              <a:cs typeface="Kokila"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hi-IN" sz="20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ए0 डब्लू0 श्लेगल (जर्मनी) -</a:t>
            </a: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व्यक्तिवाद- विशेष व्यक्ति</a:t>
            </a:r>
            <a:r>
              <a:rPr kumimoji="0" lang="en-US"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कलात्मक कृति कलाकार की अपेक्षा रखती है उसी प्रकार कविता किसी कवि की। ठीक उसी प्रकार लोकगाथाओं के मूल में एक व्यक्ति है। </a:t>
            </a:r>
            <a:endParaRPr kumimoji="0" lang="en-US" sz="2000" b="0" i="0" u="none" strike="noStrike" cap="none" normalizeH="0" baseline="0" dirty="0">
              <a:ln>
                <a:noFill/>
              </a:ln>
              <a:solidFill>
                <a:schemeClr val="tx1"/>
              </a:solidFill>
              <a:effectLst/>
              <a:latin typeface="Kokila" pitchFamily="34" charset="0"/>
              <a:cs typeface="Kokila"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hi-IN" sz="20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आलोचना-</a:t>
            </a: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व्यक्ति विशेष की सम्पत्ति न होकर सम्पूर्ण जाति की धरोहर है।</a:t>
            </a:r>
            <a:endParaRPr kumimoji="0" lang="en-US" sz="2000" b="0" i="0" u="none" strike="noStrike" cap="none" normalizeH="0" baseline="0" dirty="0">
              <a:ln>
                <a:noFill/>
              </a:ln>
              <a:solidFill>
                <a:schemeClr val="tx1"/>
              </a:solidFill>
              <a:effectLst/>
              <a:latin typeface="Kokila" pitchFamily="34" charset="0"/>
              <a:cs typeface="Kokila"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hi-IN" sz="20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स्टेंथल-</a:t>
            </a: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जातिवाद- समस्त जाति द्वारा निर्माण (डा0 उपाध्याय- </a:t>
            </a:r>
            <a:r>
              <a:rPr kumimoji="0" lang="en-US"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a:t>
            </a: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कुछ चुने हुए लोग</a:t>
            </a:r>
            <a:r>
              <a:rPr kumimoji="0" lang="en-US"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कहते हैं।) </a:t>
            </a:r>
            <a:endParaRPr kumimoji="0" lang="en-US" sz="2000" b="0" i="0" u="none" strike="noStrike" cap="none" normalizeH="0" baseline="0" dirty="0">
              <a:ln>
                <a:noFill/>
              </a:ln>
              <a:solidFill>
                <a:schemeClr val="tx1"/>
              </a:solidFill>
              <a:effectLst/>
              <a:latin typeface="Kokila" pitchFamily="34" charset="0"/>
              <a:cs typeface="Kokila"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hi-IN" sz="20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आलोचना-</a:t>
            </a: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यह उक्ति उतनी ही हास्यास्पद है जितनी कि समग्र जाति शासन करती है। </a:t>
            </a:r>
            <a:endParaRPr kumimoji="0" lang="en-US" sz="2000" b="0" i="0" u="none" strike="noStrike" cap="none" normalizeH="0" baseline="0" dirty="0">
              <a:ln>
                <a:noFill/>
              </a:ln>
              <a:solidFill>
                <a:schemeClr val="tx1"/>
              </a:solidFill>
              <a:effectLst/>
              <a:latin typeface="Kokila" pitchFamily="34" charset="0"/>
              <a:cs typeface="Kokila"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hi-IN" sz="20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विशप पर्सी-</a:t>
            </a: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चारणवाद (इग्लैंड)- चारणों अथवा भाटों द्वारा जीविकोपार्जन के लिए इनका गायन किया जाता है। </a:t>
            </a:r>
            <a:endParaRPr kumimoji="0" lang="en-US" sz="2000" b="0" i="0" u="none" strike="noStrike" cap="none" normalizeH="0" baseline="0" dirty="0">
              <a:ln>
                <a:noFill/>
              </a:ln>
              <a:solidFill>
                <a:schemeClr val="tx1"/>
              </a:solidFill>
              <a:effectLst/>
              <a:latin typeface="Kokila" pitchFamily="34" charset="0"/>
              <a:cs typeface="Kokila"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hi-IN" sz="20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आलोचना-</a:t>
            </a: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लेकिन सभी रचनाएँ चारणों की नहीं है ऐतिहासिकता से सम्बन्धित कथाएं सम्भवतः उनकी हों। </a:t>
            </a:r>
            <a:endParaRPr kumimoji="0" lang="en-US" sz="2000" b="0" i="0" u="none" strike="noStrike" cap="none" normalizeH="0" baseline="0" dirty="0">
              <a:ln>
                <a:noFill/>
              </a:ln>
              <a:solidFill>
                <a:schemeClr val="tx1"/>
              </a:solidFill>
              <a:effectLst/>
              <a:latin typeface="Kokila" pitchFamily="34" charset="0"/>
              <a:cs typeface="Kokila"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hi-IN" sz="20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प्रो0 चाईल्ड-</a:t>
            </a: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व्यक्तित्त्व ही व्यक्तिवाद- यह श्लेगल के सिद्धान्त में सुधार है। व्यक्ति के द्वारा रची जाकर भी लोकथाती के कारण रचनाकार का अस्तित्व लुप्त हो जाता है। </a:t>
            </a:r>
            <a:endParaRPr kumimoji="0" lang="en-US" sz="2000" b="0" i="0" u="none" strike="noStrike" cap="none" normalizeH="0" baseline="0" dirty="0">
              <a:ln>
                <a:noFill/>
              </a:ln>
              <a:solidFill>
                <a:schemeClr val="tx1"/>
              </a:solidFill>
              <a:effectLst/>
              <a:latin typeface="Kokila" pitchFamily="34" charset="0"/>
              <a:cs typeface="Kokila" pitchFamily="34" charset="0"/>
            </a:endParaRPr>
          </a:p>
          <a:p>
            <a:pPr lvl="0" algn="just" eaLnBrk="0" fontAlgn="base" hangingPunct="0">
              <a:spcBef>
                <a:spcPct val="0"/>
              </a:spcBef>
              <a:spcAft>
                <a:spcPct val="0"/>
              </a:spcAft>
            </a:pPr>
            <a:r>
              <a:rPr kumimoji="0" lang="hi-IN" sz="20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कारण-</a:t>
            </a: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मौखिक परम्परा। </a:t>
            </a:r>
            <a:endParaRPr kumimoji="0" lang="en-US" sz="2000" b="0" i="0" u="none" strike="noStrike" cap="none" normalizeH="0" baseline="0" dirty="0">
              <a:ln>
                <a:noFill/>
              </a:ln>
              <a:solidFill>
                <a:srgbClr val="000000"/>
              </a:solidFill>
              <a:effectLst/>
              <a:latin typeface="Kokila" pitchFamily="34" charset="0"/>
              <a:ea typeface="Times New Roman" pitchFamily="18" charset="0"/>
              <a:cs typeface="Kokila" pitchFamily="34" charset="0"/>
            </a:endParaRPr>
          </a:p>
          <a:p>
            <a:pPr lvl="0" algn="just" eaLnBrk="0" fontAlgn="base" hangingPunct="0">
              <a:spcBef>
                <a:spcPct val="0"/>
              </a:spcBef>
              <a:spcAft>
                <a:spcPct val="0"/>
              </a:spcAft>
              <a:buFont typeface="Arial" pitchFamily="34" charset="0"/>
              <a:buChar char="•"/>
            </a:pPr>
            <a:r>
              <a:rPr lang="hi-IN" sz="2000" b="1" dirty="0">
                <a:latin typeface="Kokila" pitchFamily="34" charset="0"/>
                <a:cs typeface="Kokila" pitchFamily="34" charset="0"/>
              </a:rPr>
              <a:t>के0 डी0 उपाध्याय- </a:t>
            </a:r>
            <a:r>
              <a:rPr lang="hi-IN" sz="2000" dirty="0">
                <a:latin typeface="Kokila" pitchFamily="34" charset="0"/>
                <a:cs typeface="Kokila" pitchFamily="34" charset="0"/>
              </a:rPr>
              <a:t>समन्वयवाद- लोकगाथाओं की उत्पत्ति के सम्बन्ध में उपर्युक्त प्रचलित सिद्धान्त कारणभूत है। इन सबका का सहयोग इन गाथाओं के निर्माण में हुआ है। </a:t>
            </a:r>
            <a:r>
              <a:rPr lang="en-US" sz="2000" dirty="0">
                <a:latin typeface="Kokila" pitchFamily="34" charset="0"/>
                <a:cs typeface="Kokila" pitchFamily="34" charset="0"/>
              </a:rPr>
              <a:t>‘‘</a:t>
            </a:r>
            <a:r>
              <a:rPr lang="hi-IN" sz="2000" dirty="0">
                <a:latin typeface="Kokila" pitchFamily="34" charset="0"/>
                <a:cs typeface="Kokila" pitchFamily="34" charset="0"/>
              </a:rPr>
              <a:t>प्रत्येक गीत का गाथा का रचयिता कोई न कोई व्यक्ति अवश्य है साथ ही कुछ गीत या गाथा जनसमुदाय का भी प्रयास हो सकता है। लोकगाथा की परम्परा सदा से मौखिक रही है। अतः यह बहुत ही सम्भव है कि गाथाओं के रचयिताओं का नाम अज्ञात हो गया है। एक लेखक होने पर भी मौखिक परम्परा के कारण भिन्न-भिन्न गवैयों ने इन गाथाओं में इतना अधिक अंश जोड़ दिया है कि वे अब लेखक की कृति न होकर पूरे समाज की सम्पत्ति बन गयी हैं।</a:t>
            </a:r>
            <a:endParaRPr kumimoji="0" lang="hi-IN" sz="2000" b="0" i="0" u="none" strike="noStrike" cap="none" normalizeH="0" baseline="0" dirty="0">
              <a:ln>
                <a:noFill/>
              </a:ln>
              <a:solidFill>
                <a:schemeClr val="tx1"/>
              </a:solidFill>
              <a:effectLst/>
              <a:latin typeface="Kokila" pitchFamily="34" charset="0"/>
              <a:cs typeface="Kokila" pitchFamily="34" charset="0"/>
            </a:endParaRPr>
          </a:p>
          <a:p>
            <a:endParaRPr lang="en-IN" dirty="0"/>
          </a:p>
        </p:txBody>
      </p:sp>
    </p:spTree>
    <p:extLst>
      <p:ext uri="{BB962C8B-B14F-4D97-AF65-F5344CB8AC3E}">
        <p14:creationId xmlns:p14="http://schemas.microsoft.com/office/powerpoint/2010/main" val="27783949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12F6A-9E40-D349-5A66-72F6D995AF51}"/>
              </a:ext>
            </a:extLst>
          </p:cNvPr>
          <p:cNvSpPr>
            <a:spLocks noGrp="1"/>
          </p:cNvSpPr>
          <p:nvPr>
            <p:ph type="title"/>
          </p:nvPr>
        </p:nvSpPr>
        <p:spPr/>
        <p:txBody>
          <a:bodyPr/>
          <a:lstStyle/>
          <a:p>
            <a:r>
              <a:rPr kumimoji="0" lang="hi-IN" sz="48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लोकगाथाओं के प्रकार </a:t>
            </a:r>
            <a:endParaRPr lang="en-IN" dirty="0"/>
          </a:p>
        </p:txBody>
      </p:sp>
      <p:sp>
        <p:nvSpPr>
          <p:cNvPr id="3" name="Content Placeholder 2">
            <a:extLst>
              <a:ext uri="{FF2B5EF4-FFF2-40B4-BE49-F238E27FC236}">
                <a16:creationId xmlns:a16="http://schemas.microsoft.com/office/drawing/2014/main" id="{6443CBE3-E35D-8025-E52E-631E94C650BC}"/>
              </a:ext>
            </a:extLst>
          </p:cNvPr>
          <p:cNvSpPr>
            <a:spLocks noGrp="1"/>
          </p:cNvSpPr>
          <p:nvPr>
            <p:ph idx="1"/>
          </p:nvPr>
        </p:nvSpPr>
        <p:spPr/>
        <p:txBody>
          <a:bodyPr>
            <a:normAutofit fontScale="77500" lnSpcReduction="20000"/>
          </a:bodyPr>
          <a:lstStyle/>
          <a:p>
            <a:pPr marL="0" marR="0" lvl="0" indent="0" algn="l" defTabSz="914400" rtl="0" eaLnBrk="0" fontAlgn="base" latinLnBrk="0" hangingPunct="0">
              <a:lnSpc>
                <a:spcPct val="150000"/>
              </a:lnSpc>
              <a:spcBef>
                <a:spcPct val="0"/>
              </a:spcBef>
              <a:spcAft>
                <a:spcPct val="0"/>
              </a:spcAft>
              <a:buClrTx/>
              <a:buSzTx/>
              <a:buFontTx/>
              <a:buNone/>
              <a:tabLst/>
            </a:pPr>
            <a:r>
              <a:rPr kumimoji="0" lang="hi-IN" sz="20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आकार के आधार पर- </a:t>
            </a:r>
            <a:endParaRPr kumimoji="0" lang="en-US" sz="20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लघु और </a:t>
            </a:r>
            <a:endParaRPr kumimoji="0" lang="en-US" sz="20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वृहद् लोक गाथाएँ</a:t>
            </a:r>
            <a:endParaRPr kumimoji="0" lang="en-US" sz="20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hi-IN" sz="20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कथावस्तु के आधार पर- </a:t>
            </a:r>
            <a:endParaRPr kumimoji="0" lang="en-US" sz="20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hi-IN" sz="20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गूमर के अनुसार- </a:t>
            </a:r>
            <a:endParaRPr kumimoji="0" lang="en-US" sz="20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पाश्चात्य- </a:t>
            </a:r>
            <a:endParaRPr kumimoji="0" lang="en-US" sz="20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प्राचीन गाथाएँ		 </a:t>
            </a:r>
            <a:r>
              <a:rPr kumimoji="0" lang="en-US"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a:t>
            </a:r>
            <a:r>
              <a:rPr kumimoji="0" lang="en-US" sz="20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hi-IN" sz="2000" b="1" i="0" u="none" strike="noStrike" cap="none" normalizeH="0" baseline="0" dirty="0">
                <a:ln>
                  <a:noFill/>
                </a:ln>
                <a:solidFill>
                  <a:schemeClr val="tx1"/>
                </a:solidFill>
                <a:effectLst/>
                <a:latin typeface="Times New Roman" pitchFamily="18" charset="0"/>
                <a:ea typeface="Times New Roman" pitchFamily="18" charset="0"/>
                <a:cs typeface="Mangal" pitchFamily="18" charset="0"/>
              </a:rPr>
              <a:t>	</a:t>
            </a:r>
            <a:r>
              <a:rPr kumimoji="0" lang="en-US" sz="14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Oldest Ballad</a:t>
            </a:r>
            <a:endParaRPr kumimoji="0" lang="en-US" sz="14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कौटुम्बिक गाथाएँ 		-	</a:t>
            </a:r>
            <a:r>
              <a:rPr kumimoji="0" lang="en-US" sz="14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Kin lip Ballad</a:t>
            </a:r>
            <a:endParaRPr kumimoji="0" lang="en-US" sz="14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अलौकिक गाथाएँ		-	</a:t>
            </a:r>
            <a:r>
              <a:rPr kumimoji="0" lang="en-US" sz="14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Super Natural Ballad</a:t>
            </a:r>
            <a:endParaRPr kumimoji="0" lang="en-US" sz="14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निजंधरी गाथाएँ (पौराणिक)	-	</a:t>
            </a:r>
            <a:r>
              <a:rPr kumimoji="0" lang="en-US" sz="14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Legendary Ballad</a:t>
            </a:r>
            <a:endParaRPr kumimoji="0" lang="en-US" sz="14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सीमांत गाथाएँ		-	</a:t>
            </a:r>
            <a:r>
              <a:rPr kumimoji="0" lang="en-US" sz="14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Border Ballad</a:t>
            </a:r>
            <a:r>
              <a:rPr kumimoji="0" lang="en-US" sz="1400" b="1" i="0" u="none" strike="noStrike" cap="none" normalizeH="0" baseline="0" dirty="0">
                <a:ln>
                  <a:noFill/>
                </a:ln>
                <a:solidFill>
                  <a:schemeClr val="tx1"/>
                </a:solidFill>
                <a:effectLst/>
                <a:latin typeface="Kruti Dev 010" pitchFamily="2" charset="0"/>
                <a:ea typeface="Times New Roman" pitchFamily="18" charset="0"/>
                <a:cs typeface="Mangal" pitchFamily="18" charset="0"/>
              </a:rPr>
              <a:t> </a:t>
            </a: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जगदेव</a:t>
            </a:r>
            <a:r>
              <a:rPr kumimoji="0" lang="en-US"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अमर सिंह</a:t>
            </a:r>
            <a:r>
              <a:rPr kumimoji="0" lang="en-US"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बाबू कुँवर सिंह। </a:t>
            </a:r>
            <a:endParaRPr kumimoji="0" lang="en-US" sz="20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आरण्यक गाथाएँ		- 	</a:t>
            </a:r>
            <a:r>
              <a:rPr kumimoji="0" lang="en-US" sz="14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Greenwood Ballad</a:t>
            </a:r>
            <a:r>
              <a:rPr kumimoji="0" lang="en-US" sz="20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डाकू सुल्ताना</a:t>
            </a:r>
            <a:r>
              <a:rPr kumimoji="0" lang="en-US"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राधाचरण</a:t>
            </a:r>
            <a:r>
              <a:rPr kumimoji="0" lang="en-US"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hi-IN" sz="20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मानसिंह। </a:t>
            </a:r>
            <a:endParaRPr kumimoji="0" lang="hi-IN" sz="2000" b="0" i="0" u="none" strike="noStrike" cap="none" normalizeH="0" baseline="0" dirty="0">
              <a:ln>
                <a:noFill/>
              </a:ln>
              <a:solidFill>
                <a:schemeClr val="tx1"/>
              </a:solidFill>
              <a:effectLst/>
              <a:latin typeface="Arial" pitchFamily="34" charset="0"/>
              <a:cs typeface="Arial" pitchFamily="34" charset="0"/>
            </a:endParaRPr>
          </a:p>
          <a:p>
            <a:endParaRPr lang="en-IN" dirty="0"/>
          </a:p>
        </p:txBody>
      </p:sp>
    </p:spTree>
    <p:extLst>
      <p:ext uri="{BB962C8B-B14F-4D97-AF65-F5344CB8AC3E}">
        <p14:creationId xmlns:p14="http://schemas.microsoft.com/office/powerpoint/2010/main" val="10295388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788BF-F83D-839A-9B35-3A1783EFEBB8}"/>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6BD5EB74-4CF6-BB92-D5D4-7B58589D81DA}"/>
              </a:ext>
            </a:extLst>
          </p:cNvPr>
          <p:cNvSpPr>
            <a:spLocks noGrp="1"/>
          </p:cNvSpPr>
          <p:nvPr>
            <p:ph idx="1"/>
          </p:nvPr>
        </p:nvSpPr>
        <p:spPr/>
        <p:txBody>
          <a:bodyPr>
            <a:normAutofit fontScale="92500" lnSpcReduction="10000"/>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hi-IN" sz="24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लोक नाट्य का स्वरूप एवं विषेशताएँ</a:t>
            </a:r>
            <a:endParaRPr kumimoji="0" lang="en-US" sz="8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hi-IN"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भरतमुनि ने नाट्यशास्त्र के 14वें अध्याय में लोकधर्मी नाट्य वृत्तियों का संकेत किया है। रूपक के दस भेदों में समवकार</a:t>
            </a:r>
            <a:r>
              <a:rPr kumimoji="0" lang="en-US"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hi-IN"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व्यायोग</a:t>
            </a:r>
            <a:r>
              <a:rPr kumimoji="0" lang="en-US"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hi-IN"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भाण और प्रहसन को लोकधर्मी माना है। </a:t>
            </a:r>
            <a:endParaRPr kumimoji="0" lang="en-US" sz="8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hi-IN"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लोकनाट्य को जनपदीय नाटक</a:t>
            </a:r>
            <a:r>
              <a:rPr kumimoji="0" lang="en-US"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hi-IN"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पारम्परिक नाटक (</a:t>
            </a:r>
            <a:r>
              <a:rPr kumimoji="0" lang="en-US"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Traditional Drama</a:t>
            </a:r>
            <a:r>
              <a:rPr kumimoji="0" lang="hi-IN"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और आनुष्ठानिक आर्ट भी कहा जाता है। </a:t>
            </a:r>
            <a:endParaRPr kumimoji="0" lang="en-US" sz="8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hi-IN" sz="24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नाटक और लोक नाटक में अन्तर -</a:t>
            </a:r>
            <a:endParaRPr kumimoji="0" lang="en-US" sz="800" b="0" i="0" u="none" strike="noStrike" cap="none" normalizeH="0" baseline="0" dirty="0">
              <a:ln>
                <a:noFill/>
              </a:ln>
              <a:solidFill>
                <a:schemeClr val="tx1"/>
              </a:solidFill>
              <a:effectLst/>
              <a:latin typeface="Arial" pitchFamily="34" charset="0"/>
              <a:cs typeface="Arial" pitchFamily="34" charset="0"/>
            </a:endParaRPr>
          </a:p>
          <a:p>
            <a:pPr marL="457200" marR="0" lvl="1" indent="0" algn="just" defTabSz="914400" rtl="0" eaLnBrk="0" fontAlgn="base" latinLnBrk="0" hangingPunct="0">
              <a:lnSpc>
                <a:spcPct val="100000"/>
              </a:lnSpc>
              <a:spcBef>
                <a:spcPct val="0"/>
              </a:spcBef>
              <a:spcAft>
                <a:spcPct val="0"/>
              </a:spcAft>
              <a:buClrTx/>
              <a:buSzTx/>
              <a:buFont typeface="Symbol" pitchFamily="18" charset="2"/>
              <a:buChar char=""/>
              <a:tabLst/>
            </a:pPr>
            <a:r>
              <a:rPr kumimoji="0" lang="hi-IN"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शास्त्रीय नाटकों में कथावस्तु</a:t>
            </a:r>
            <a:r>
              <a:rPr kumimoji="0" lang="en-US"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hi-IN"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नेता</a:t>
            </a:r>
            <a:r>
              <a:rPr kumimoji="0" lang="en-US"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hi-IN"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रस तथा अभिनय प्रमुख तत्त्व है जबकि लोकनाटक में लोककथा</a:t>
            </a:r>
            <a:r>
              <a:rPr kumimoji="0" lang="en-US"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hi-IN"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गीत</a:t>
            </a:r>
            <a:r>
              <a:rPr kumimoji="0" lang="en-US"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hi-IN"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नृत्य</a:t>
            </a:r>
            <a:r>
              <a:rPr kumimoji="0" lang="en-US"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hi-IN"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मिथ (पुराण) तथा यथार्थ जीवन प्रसंग। </a:t>
            </a:r>
            <a:endParaRPr kumimoji="0" lang="en-US" sz="800" b="0" i="0" u="none" strike="noStrike" cap="none" normalizeH="0" baseline="0" dirty="0">
              <a:ln>
                <a:noFill/>
              </a:ln>
              <a:solidFill>
                <a:schemeClr val="tx1"/>
              </a:solidFill>
              <a:effectLst/>
              <a:latin typeface="Arial" pitchFamily="34" charset="0"/>
              <a:cs typeface="Arial" pitchFamily="34" charset="0"/>
            </a:endParaRPr>
          </a:p>
          <a:p>
            <a:pPr marL="457200" marR="0" lvl="1" indent="0" algn="just" defTabSz="914400" rtl="0" eaLnBrk="0" fontAlgn="base" latinLnBrk="0" hangingPunct="0">
              <a:lnSpc>
                <a:spcPct val="100000"/>
              </a:lnSpc>
              <a:spcBef>
                <a:spcPct val="0"/>
              </a:spcBef>
              <a:spcAft>
                <a:spcPct val="0"/>
              </a:spcAft>
              <a:buClrTx/>
              <a:buSzTx/>
              <a:buFont typeface="Symbol" pitchFamily="18" charset="2"/>
              <a:buChar char=""/>
              <a:tabLst/>
            </a:pPr>
            <a:r>
              <a:rPr kumimoji="0" lang="hi-IN"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शास्त्रीय नाटकों के कथातत्त्व की अत्यन्त अपेक्षा होती है। उनमें कार्यावस्था</a:t>
            </a:r>
            <a:r>
              <a:rPr kumimoji="0" lang="en-US"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hi-IN"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अर्थ प्रकृतियाँ एवं संधियों का निर्वाह आवश्यक है। किन्तु लोक नाटकों में कथा</a:t>
            </a:r>
            <a:r>
              <a:rPr kumimoji="0" lang="en-US"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hi-IN"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गीत तथा नृत्य के तालमेल से प्रभावी बना</a:t>
            </a:r>
            <a:r>
              <a:rPr kumimoji="0" lang="en-US"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hi-IN"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प्रस्तुत की जाती है। </a:t>
            </a:r>
            <a:endParaRPr kumimoji="0" lang="en-US" sz="800" b="0" i="0" u="none" strike="noStrike" cap="none" normalizeH="0" baseline="0" dirty="0">
              <a:ln>
                <a:noFill/>
              </a:ln>
              <a:solidFill>
                <a:schemeClr val="tx1"/>
              </a:solidFill>
              <a:effectLst/>
              <a:latin typeface="Arial" pitchFamily="34" charset="0"/>
              <a:cs typeface="Arial" pitchFamily="34" charset="0"/>
            </a:endParaRPr>
          </a:p>
          <a:p>
            <a:pPr marL="457200" marR="0" lvl="1" indent="0" algn="just" defTabSz="914400" rtl="0" eaLnBrk="0" fontAlgn="base" latinLnBrk="0" hangingPunct="0">
              <a:lnSpc>
                <a:spcPct val="100000"/>
              </a:lnSpc>
              <a:spcBef>
                <a:spcPct val="0"/>
              </a:spcBef>
              <a:spcAft>
                <a:spcPct val="0"/>
              </a:spcAft>
              <a:buClrTx/>
              <a:buSzTx/>
              <a:buFont typeface="Symbol" pitchFamily="18" charset="2"/>
              <a:buChar char=""/>
              <a:tabLst/>
            </a:pPr>
            <a:r>
              <a:rPr kumimoji="0" lang="hi-IN"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शास्त्रीय नाटक में विशेष प्रकार के मंचों का संयोजन किया जाता है। यह मंच एक ओर से खुला होता है जबकि लोक नाटक खुले मंच पर अभिनीत होते हैं। मंच चारो ओर से खुला होता है। </a:t>
            </a:r>
            <a:endParaRPr kumimoji="0" lang="en-US" sz="800" b="0" i="0" u="none" strike="noStrike" cap="none" normalizeH="0" baseline="0" dirty="0">
              <a:ln>
                <a:noFill/>
              </a:ln>
              <a:solidFill>
                <a:schemeClr val="tx1"/>
              </a:solidFill>
              <a:effectLst/>
              <a:latin typeface="Arial" pitchFamily="34" charset="0"/>
              <a:cs typeface="Arial" pitchFamily="34" charset="0"/>
            </a:endParaRPr>
          </a:p>
          <a:p>
            <a:pPr marL="457200" marR="0" lvl="1" indent="0" algn="just" defTabSz="914400" rtl="0" eaLnBrk="0" fontAlgn="base" latinLnBrk="0" hangingPunct="0">
              <a:lnSpc>
                <a:spcPct val="100000"/>
              </a:lnSpc>
              <a:spcBef>
                <a:spcPct val="0"/>
              </a:spcBef>
              <a:spcAft>
                <a:spcPct val="0"/>
              </a:spcAft>
              <a:buClrTx/>
              <a:buSzTx/>
              <a:buFont typeface="Symbol" pitchFamily="18" charset="2"/>
              <a:buChar char=""/>
              <a:tabLst/>
            </a:pPr>
            <a:r>
              <a:rPr kumimoji="0" lang="hi-IN"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शास्त्रीय नाटकों में पात्र परिवर्तन एवं प्रसाधन की आवश्यकता होती है किंतु लोक नाटक में नहीं। </a:t>
            </a:r>
            <a:endParaRPr kumimoji="0" lang="en-US" sz="800" b="0" i="0" u="none" strike="noStrike" cap="none" normalizeH="0" baseline="0" dirty="0">
              <a:ln>
                <a:noFill/>
              </a:ln>
              <a:solidFill>
                <a:schemeClr val="tx1"/>
              </a:solidFill>
              <a:effectLst/>
              <a:latin typeface="Arial" pitchFamily="34" charset="0"/>
              <a:cs typeface="Arial" pitchFamily="34" charset="0"/>
            </a:endParaRPr>
          </a:p>
          <a:p>
            <a:pPr marL="457200" marR="0" lvl="1" indent="0" algn="just" defTabSz="914400" rtl="0" eaLnBrk="0" fontAlgn="base" latinLnBrk="0" hangingPunct="0">
              <a:lnSpc>
                <a:spcPct val="100000"/>
              </a:lnSpc>
              <a:spcBef>
                <a:spcPct val="0"/>
              </a:spcBef>
              <a:spcAft>
                <a:spcPct val="0"/>
              </a:spcAft>
              <a:buClrTx/>
              <a:buSzTx/>
              <a:buFont typeface="Symbol" pitchFamily="18" charset="2"/>
              <a:buChar char=""/>
              <a:tabLst/>
            </a:pPr>
            <a:r>
              <a:rPr kumimoji="0" lang="hi-IN"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शास्त्रीय नाटकों की भाषा कृत्रिम तथा संस्कृतनिष्ठ होती है जबकि लोक नाटकों की भाषा साधारण होती है।	 </a:t>
            </a:r>
            <a:endParaRPr kumimoji="0" lang="hi-IN" sz="1800" b="0" i="0" u="none" strike="noStrike" cap="none" normalizeH="0" baseline="0" dirty="0">
              <a:ln>
                <a:noFill/>
              </a:ln>
              <a:solidFill>
                <a:schemeClr val="tx1"/>
              </a:solidFill>
              <a:effectLst/>
              <a:latin typeface="Arial" pitchFamily="34" charset="0"/>
              <a:cs typeface="Arial" pitchFamily="34" charset="0"/>
            </a:endParaRPr>
          </a:p>
          <a:p>
            <a:endParaRPr lang="en-IN" dirty="0"/>
          </a:p>
        </p:txBody>
      </p:sp>
    </p:spTree>
    <p:extLst>
      <p:ext uri="{BB962C8B-B14F-4D97-AF65-F5344CB8AC3E}">
        <p14:creationId xmlns:p14="http://schemas.microsoft.com/office/powerpoint/2010/main" val="41175336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395BE-0446-B293-492F-CD011CDF5F8A}"/>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8BF1EAD5-8CF5-6065-2C69-8F4CBD9DA4C6}"/>
              </a:ext>
            </a:extLst>
          </p:cNvPr>
          <p:cNvSpPr>
            <a:spLocks noGrp="1"/>
          </p:cNvSpPr>
          <p:nvPr>
            <p:ph idx="1"/>
          </p:nvPr>
        </p:nvSpPr>
        <p:spPr>
          <a:xfrm>
            <a:off x="1097280" y="1845734"/>
            <a:ext cx="10058400" cy="4402666"/>
          </a:xfrm>
        </p:spPr>
        <p:txBody>
          <a:bodyPr>
            <a:normAutofit fontScale="92500" lnSpcReduction="10000"/>
          </a:bodyPr>
          <a:lstStyle/>
          <a:p>
            <a:pPr marL="0" marR="0" lvl="0" indent="0" algn="just" defTabSz="914400" rtl="0" eaLnBrk="1" fontAlgn="base" latinLnBrk="0" hangingPunct="1">
              <a:lnSpc>
                <a:spcPct val="120000"/>
              </a:lnSpc>
              <a:spcBef>
                <a:spcPct val="0"/>
              </a:spcBef>
              <a:spcAft>
                <a:spcPct val="0"/>
              </a:spcAft>
              <a:buClrTx/>
              <a:buSzTx/>
              <a:tabLst/>
            </a:pPr>
            <a:r>
              <a:rPr kumimoji="0" lang="hi-IN" sz="14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नुक्कड़ नाटक और लोक नाटकों में अन्तर-</a:t>
            </a:r>
            <a:endParaRPr kumimoji="0" lang="en-US" sz="1400" b="0" i="0" u="none" strike="noStrike" cap="none" normalizeH="0" baseline="0" dirty="0">
              <a:ln>
                <a:noFill/>
              </a:ln>
              <a:solidFill>
                <a:schemeClr val="tx1"/>
              </a:solidFill>
              <a:effectLst/>
              <a:latin typeface="Kokila" pitchFamily="34" charset="0"/>
              <a:cs typeface="Kokila" pitchFamily="34" charset="0"/>
            </a:endParaRPr>
          </a:p>
          <a:p>
            <a:pPr marL="457200" marR="0" lvl="1" indent="0" algn="just" defTabSz="914400" rtl="0" eaLnBrk="0" fontAlgn="base" latinLnBrk="0" hangingPunct="0">
              <a:lnSpc>
                <a:spcPct val="120000"/>
              </a:lnSpc>
              <a:spcBef>
                <a:spcPct val="0"/>
              </a:spcBef>
              <a:spcAft>
                <a:spcPct val="0"/>
              </a:spcAft>
              <a:buClrTx/>
              <a:buSzTx/>
              <a:buFont typeface="Arial" pitchFamily="34" charset="0"/>
              <a:buChar char="•"/>
              <a:tabLst/>
            </a:pPr>
            <a:r>
              <a:rPr kumimoji="0" lang="en-US" sz="1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hi-IN" sz="1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नुक्कड़ नाटक में लोक नाटक वाली सरल हार्दिकता नहीं है। </a:t>
            </a:r>
            <a:endParaRPr kumimoji="0" lang="en-US" sz="1400" b="0" i="0" u="none" strike="noStrike" cap="none" normalizeH="0" baseline="0" dirty="0">
              <a:ln>
                <a:noFill/>
              </a:ln>
              <a:solidFill>
                <a:schemeClr val="tx1"/>
              </a:solidFill>
              <a:effectLst/>
              <a:latin typeface="Kokila" pitchFamily="34" charset="0"/>
              <a:cs typeface="Kokila" pitchFamily="34" charset="0"/>
            </a:endParaRPr>
          </a:p>
          <a:p>
            <a:pPr marL="457200" marR="0" lvl="1" indent="0" algn="just" defTabSz="914400" rtl="0" eaLnBrk="0" fontAlgn="base" latinLnBrk="0" hangingPunct="0">
              <a:lnSpc>
                <a:spcPct val="120000"/>
              </a:lnSpc>
              <a:spcBef>
                <a:spcPct val="0"/>
              </a:spcBef>
              <a:spcAft>
                <a:spcPct val="0"/>
              </a:spcAft>
              <a:buClrTx/>
              <a:buSzTx/>
              <a:buFont typeface="Arial" pitchFamily="34" charset="0"/>
              <a:buChar char="•"/>
              <a:tabLst/>
            </a:pPr>
            <a:r>
              <a:rPr kumimoji="0" lang="en-US" sz="1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hi-IN" sz="1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नुक्कड़ नाटक में लोकनाटक की रूढ़ियों का आभाव है। </a:t>
            </a:r>
            <a:endParaRPr kumimoji="0" lang="en-US" sz="1400" b="0" i="0" u="none" strike="noStrike" cap="none" normalizeH="0" baseline="0" dirty="0">
              <a:ln>
                <a:noFill/>
              </a:ln>
              <a:solidFill>
                <a:schemeClr val="tx1"/>
              </a:solidFill>
              <a:effectLst/>
              <a:latin typeface="Kokila" pitchFamily="34" charset="0"/>
              <a:cs typeface="Kokila" pitchFamily="34" charset="0"/>
            </a:endParaRPr>
          </a:p>
          <a:p>
            <a:pPr marL="457200" marR="0" lvl="1" indent="0" algn="just" defTabSz="914400" rtl="0" eaLnBrk="0" fontAlgn="base" latinLnBrk="0" hangingPunct="0">
              <a:lnSpc>
                <a:spcPct val="120000"/>
              </a:lnSpc>
              <a:spcBef>
                <a:spcPct val="0"/>
              </a:spcBef>
              <a:spcAft>
                <a:spcPct val="0"/>
              </a:spcAft>
              <a:buClrTx/>
              <a:buSzTx/>
              <a:buFont typeface="Arial" pitchFamily="34" charset="0"/>
              <a:buChar char="•"/>
              <a:tabLst/>
            </a:pPr>
            <a:r>
              <a:rPr kumimoji="0" lang="en-US" sz="1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hi-IN" sz="1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नुक्कड़ नाटक किसी विशेष धारा से प्रभावित होने के कारण वैचारिकता का प्रमुख आग्रह लिए होते हैं। जबकि लोक नाटक धर्म</a:t>
            </a:r>
            <a:r>
              <a:rPr kumimoji="0" lang="en-US" sz="1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hi-IN" sz="1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उपदेशात्मकता एवं मनोरंजनात्मक होते हैं। </a:t>
            </a:r>
            <a:endParaRPr kumimoji="0" lang="en-US" sz="1400" b="0" i="0" u="none" strike="noStrike" cap="none" normalizeH="0" baseline="0" dirty="0">
              <a:ln>
                <a:noFill/>
              </a:ln>
              <a:solidFill>
                <a:schemeClr val="tx1"/>
              </a:solidFill>
              <a:effectLst/>
              <a:latin typeface="Kokila" pitchFamily="34" charset="0"/>
              <a:cs typeface="Kokila" pitchFamily="34" charset="0"/>
            </a:endParaRPr>
          </a:p>
          <a:p>
            <a:pPr marL="457200" marR="0" lvl="1" indent="0" algn="just" defTabSz="914400" rtl="0" eaLnBrk="0" fontAlgn="base" latinLnBrk="0" hangingPunct="0">
              <a:lnSpc>
                <a:spcPct val="120000"/>
              </a:lnSpc>
              <a:spcBef>
                <a:spcPct val="0"/>
              </a:spcBef>
              <a:spcAft>
                <a:spcPct val="0"/>
              </a:spcAft>
              <a:buClrTx/>
              <a:buSzTx/>
              <a:buFont typeface="Arial" pitchFamily="34" charset="0"/>
              <a:buChar char="•"/>
              <a:tabLst/>
            </a:pPr>
            <a:r>
              <a:rPr kumimoji="0" lang="en-US" sz="1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hi-IN" sz="1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नुक्कड़ नाटक किसी शैली विशेष से बद्ध नहीं होता है। </a:t>
            </a:r>
            <a:endParaRPr kumimoji="0" lang="en-US" sz="1400" b="0" i="0" u="none" strike="noStrike" cap="none" normalizeH="0" baseline="0" dirty="0">
              <a:ln>
                <a:noFill/>
              </a:ln>
              <a:solidFill>
                <a:schemeClr val="tx1"/>
              </a:solidFill>
              <a:effectLst/>
              <a:latin typeface="Kokila" pitchFamily="34" charset="0"/>
              <a:cs typeface="Kokila" pitchFamily="34" charset="0"/>
            </a:endParaRPr>
          </a:p>
          <a:p>
            <a:pPr marL="457200" marR="0" lvl="1" indent="0" algn="just" defTabSz="914400" rtl="0" eaLnBrk="0" fontAlgn="base" latinLnBrk="0" hangingPunct="0">
              <a:lnSpc>
                <a:spcPct val="120000"/>
              </a:lnSpc>
              <a:spcBef>
                <a:spcPct val="0"/>
              </a:spcBef>
              <a:spcAft>
                <a:spcPct val="0"/>
              </a:spcAft>
              <a:buClrTx/>
              <a:buSzTx/>
              <a:buFont typeface="Arial" pitchFamily="34" charset="0"/>
              <a:buChar char="•"/>
              <a:tabLst/>
            </a:pPr>
            <a:r>
              <a:rPr kumimoji="0" lang="en-US" sz="1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hi-IN" sz="1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नुक्कड़ नाटक का संदेश सिद्ध संदेश न होकर तात्कालिक होता है। </a:t>
            </a:r>
            <a:endParaRPr kumimoji="0" lang="en-US" sz="1400" b="0" i="0" u="none" strike="noStrike" cap="none" normalizeH="0" baseline="0" dirty="0">
              <a:ln>
                <a:noFill/>
              </a:ln>
              <a:solidFill>
                <a:srgbClr val="000000"/>
              </a:solidFill>
              <a:effectLst/>
              <a:latin typeface="Kokila" pitchFamily="34" charset="0"/>
              <a:ea typeface="Times New Roman" pitchFamily="18" charset="0"/>
              <a:cs typeface="Kokila" pitchFamily="34" charset="0"/>
            </a:endParaRPr>
          </a:p>
          <a:p>
            <a:pPr marL="457200" marR="0" lvl="1" indent="0" algn="just" defTabSz="914400" rtl="0" eaLnBrk="0" fontAlgn="base" latinLnBrk="0" hangingPunct="0">
              <a:lnSpc>
                <a:spcPct val="120000"/>
              </a:lnSpc>
              <a:spcBef>
                <a:spcPct val="0"/>
              </a:spcBef>
              <a:spcAft>
                <a:spcPct val="0"/>
              </a:spcAft>
              <a:buClrTx/>
              <a:buSzTx/>
              <a:buFont typeface="Arial" pitchFamily="34" charset="0"/>
              <a:buChar char="•"/>
              <a:tabLst/>
            </a:pPr>
            <a:r>
              <a:rPr kumimoji="0" lang="en-US" sz="1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hi-IN" sz="1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नुक्कड़ नाटक प्रतिशोध एवं विद्रोह की भावना से लिखे जा रहे हैं। </a:t>
            </a:r>
            <a:endParaRPr lang="en-US" sz="1400" dirty="0">
              <a:latin typeface="Kokila" pitchFamily="34" charset="0"/>
              <a:ea typeface="Times New Roman" pitchFamily="18" charset="0"/>
              <a:cs typeface="Kokila" pitchFamily="34" charset="0"/>
            </a:endParaRPr>
          </a:p>
          <a:p>
            <a:pPr algn="just">
              <a:lnSpc>
                <a:spcPct val="120000"/>
              </a:lnSpc>
            </a:pPr>
            <a:r>
              <a:rPr lang="hi-IN" sz="1400" b="1" dirty="0">
                <a:latin typeface="Kokila" pitchFamily="34" charset="0"/>
                <a:cs typeface="Kokila" pitchFamily="34" charset="0"/>
              </a:rPr>
              <a:t>लोक नाटक का विकास</a:t>
            </a:r>
            <a:r>
              <a:rPr lang="hi-IN" sz="1400" dirty="0">
                <a:latin typeface="Kokila" pitchFamily="34" charset="0"/>
                <a:cs typeface="Kokila" pitchFamily="34" charset="0"/>
              </a:rPr>
              <a:t> – </a:t>
            </a:r>
            <a:endParaRPr lang="en-US" sz="1400" dirty="0">
              <a:latin typeface="Kokila" pitchFamily="34" charset="0"/>
              <a:cs typeface="Kokila" pitchFamily="34" charset="0"/>
            </a:endParaRPr>
          </a:p>
          <a:p>
            <a:pPr algn="just">
              <a:lnSpc>
                <a:spcPct val="120000"/>
              </a:lnSpc>
            </a:pPr>
            <a:r>
              <a:rPr lang="hi-IN" sz="1400" dirty="0">
                <a:latin typeface="Kokila" pitchFamily="34" charset="0"/>
                <a:cs typeface="Kokila" pitchFamily="34" charset="0"/>
              </a:rPr>
              <a:t>भारत में वेद</a:t>
            </a:r>
            <a:r>
              <a:rPr lang="en-US" sz="1400" dirty="0">
                <a:latin typeface="Kokila" pitchFamily="34" charset="0"/>
                <a:cs typeface="Kokila" pitchFamily="34" charset="0"/>
              </a:rPr>
              <a:t>, </a:t>
            </a:r>
            <a:r>
              <a:rPr lang="hi-IN" sz="1400" dirty="0">
                <a:latin typeface="Kokila" pitchFamily="34" charset="0"/>
                <a:cs typeface="Kokila" pitchFamily="34" charset="0"/>
              </a:rPr>
              <a:t>रामायण</a:t>
            </a:r>
            <a:r>
              <a:rPr lang="en-US" sz="1400" dirty="0">
                <a:latin typeface="Kokila" pitchFamily="34" charset="0"/>
                <a:cs typeface="Kokila" pitchFamily="34" charset="0"/>
              </a:rPr>
              <a:t>, </a:t>
            </a:r>
            <a:r>
              <a:rPr lang="hi-IN" sz="1400" dirty="0">
                <a:latin typeface="Kokila" pitchFamily="34" charset="0"/>
                <a:cs typeface="Kokila" pitchFamily="34" charset="0"/>
              </a:rPr>
              <a:t>महाभारत लोकनाट्य के मूल में है वहीं 16वीं सदी के पूर्वार्द्ध में वल्लभाचार्य की रासलीला</a:t>
            </a:r>
            <a:r>
              <a:rPr lang="en-US" sz="1400" dirty="0">
                <a:latin typeface="Kokila" pitchFamily="34" charset="0"/>
                <a:cs typeface="Kokila" pitchFamily="34" charset="0"/>
              </a:rPr>
              <a:t>, </a:t>
            </a:r>
            <a:r>
              <a:rPr lang="hi-IN" sz="1400" dirty="0">
                <a:latin typeface="Kokila" pitchFamily="34" charset="0"/>
                <a:cs typeface="Kokila" pitchFamily="34" charset="0"/>
              </a:rPr>
              <a:t>तुलसीदास की रामलीला और औरंगजेब के दरबार में प्रचलित स्वांग उल्लेखनीय है। </a:t>
            </a:r>
            <a:endParaRPr lang="en-US" sz="1400" dirty="0">
              <a:latin typeface="Kokila" pitchFamily="34" charset="0"/>
              <a:cs typeface="Kokila" pitchFamily="34" charset="0"/>
            </a:endParaRPr>
          </a:p>
          <a:p>
            <a:pPr algn="just">
              <a:lnSpc>
                <a:spcPct val="120000"/>
              </a:lnSpc>
            </a:pPr>
            <a:r>
              <a:rPr lang="hi-IN" sz="1400" dirty="0">
                <a:latin typeface="Kokila" pitchFamily="34" charset="0"/>
                <a:cs typeface="Kokila" pitchFamily="34" charset="0"/>
              </a:rPr>
              <a:t>लोकनाटक की उत्पत्ति के संदर्भ में विभिन्न विद्वानों के विचार – </a:t>
            </a:r>
            <a:endParaRPr lang="en-US" sz="1400" dirty="0">
              <a:latin typeface="Kokila" pitchFamily="34" charset="0"/>
              <a:cs typeface="Kokila" pitchFamily="34" charset="0"/>
            </a:endParaRPr>
          </a:p>
          <a:p>
            <a:pPr lvl="0" algn="just">
              <a:lnSpc>
                <a:spcPct val="120000"/>
              </a:lnSpc>
            </a:pPr>
            <a:r>
              <a:rPr lang="hi-IN" sz="1400" b="1" dirty="0">
                <a:latin typeface="Kokila" pitchFamily="34" charset="0"/>
                <a:cs typeface="Kokila" pitchFamily="34" charset="0"/>
              </a:rPr>
              <a:t>डा0 रिजले के अनुसार-</a:t>
            </a:r>
            <a:r>
              <a:rPr lang="hi-IN" sz="1400" dirty="0">
                <a:latin typeface="Kokila" pitchFamily="34" charset="0"/>
                <a:cs typeface="Kokila" pitchFamily="34" charset="0"/>
              </a:rPr>
              <a:t> इसके मूल में मृतक पूजा है। अर्थात् अपने मृतक वीरों की आत्मा को प्रसन्न करने के लिए इनका उपयोग होता था। </a:t>
            </a:r>
            <a:endParaRPr lang="en-US" sz="1400" dirty="0">
              <a:latin typeface="Kokila" pitchFamily="34" charset="0"/>
              <a:cs typeface="Kokila" pitchFamily="34" charset="0"/>
            </a:endParaRPr>
          </a:p>
          <a:p>
            <a:pPr lvl="0" algn="just">
              <a:lnSpc>
                <a:spcPct val="120000"/>
              </a:lnSpc>
            </a:pPr>
            <a:r>
              <a:rPr lang="hi-IN" sz="1400" b="1" dirty="0">
                <a:latin typeface="Kokila" pitchFamily="34" charset="0"/>
                <a:cs typeface="Kokila" pitchFamily="34" charset="0"/>
              </a:rPr>
              <a:t>डा0 पिशेल</a:t>
            </a:r>
            <a:r>
              <a:rPr lang="hi-IN" sz="1400" dirty="0">
                <a:latin typeface="Kokila" pitchFamily="34" charset="0"/>
                <a:cs typeface="Kokila" pitchFamily="34" charset="0"/>
              </a:rPr>
              <a:t>  लोक नाटकों की उत्पत्ति </a:t>
            </a:r>
            <a:r>
              <a:rPr lang="en-US" sz="1400" dirty="0">
                <a:latin typeface="Kokila" pitchFamily="34" charset="0"/>
                <a:cs typeface="Kokila" pitchFamily="34" charset="0"/>
              </a:rPr>
              <a:t>‘</a:t>
            </a:r>
            <a:r>
              <a:rPr lang="hi-IN" sz="1400" dirty="0">
                <a:latin typeface="Kokila" pitchFamily="34" charset="0"/>
                <a:cs typeface="Kokila" pitchFamily="34" charset="0"/>
              </a:rPr>
              <a:t>कठपुतली</a:t>
            </a:r>
            <a:r>
              <a:rPr lang="en-US" sz="1400" dirty="0">
                <a:latin typeface="Kokila" pitchFamily="34" charset="0"/>
                <a:cs typeface="Kokila" pitchFamily="34" charset="0"/>
              </a:rPr>
              <a:t>’ </a:t>
            </a:r>
            <a:r>
              <a:rPr lang="hi-IN" sz="1400" dirty="0">
                <a:latin typeface="Kokila" pitchFamily="34" charset="0"/>
                <a:cs typeface="Kokila" pitchFamily="34" charset="0"/>
              </a:rPr>
              <a:t>से मानते हैं। </a:t>
            </a:r>
            <a:endParaRPr lang="en-US" sz="1400" dirty="0">
              <a:latin typeface="Kokila" pitchFamily="34" charset="0"/>
              <a:cs typeface="Kokila" pitchFamily="34" charset="0"/>
            </a:endParaRPr>
          </a:p>
          <a:p>
            <a:pPr lvl="0" algn="just">
              <a:lnSpc>
                <a:spcPct val="120000"/>
              </a:lnSpc>
            </a:pPr>
            <a:r>
              <a:rPr lang="hi-IN" sz="1400" b="1" dirty="0">
                <a:latin typeface="Kokila" pitchFamily="34" charset="0"/>
                <a:cs typeface="Kokila" pitchFamily="34" charset="0"/>
              </a:rPr>
              <a:t>मैक्समूलर तथा लेवी</a:t>
            </a:r>
            <a:r>
              <a:rPr lang="hi-IN" sz="1400" dirty="0">
                <a:latin typeface="Kokila" pitchFamily="34" charset="0"/>
                <a:cs typeface="Kokila" pitchFamily="34" charset="0"/>
              </a:rPr>
              <a:t> इनके मूल में ऋग्वेद को देखते हैं। </a:t>
            </a:r>
            <a:endParaRPr lang="en-US" sz="1400" dirty="0">
              <a:latin typeface="Kokila" pitchFamily="34" charset="0"/>
              <a:cs typeface="Kokila" pitchFamily="34" charset="0"/>
            </a:endParaRPr>
          </a:p>
          <a:p>
            <a:pPr lvl="0" algn="just">
              <a:lnSpc>
                <a:spcPct val="120000"/>
              </a:lnSpc>
            </a:pPr>
            <a:r>
              <a:rPr lang="hi-IN" sz="1400" b="1" dirty="0">
                <a:latin typeface="Kokila" pitchFamily="34" charset="0"/>
                <a:cs typeface="Kokila" pitchFamily="34" charset="0"/>
              </a:rPr>
              <a:t>कीथ -</a:t>
            </a:r>
            <a:r>
              <a:rPr lang="hi-IN" sz="1400" dirty="0">
                <a:latin typeface="Kokila" pitchFamily="34" charset="0"/>
                <a:cs typeface="Kokila" pitchFamily="34" charset="0"/>
              </a:rPr>
              <a:t> त्रतु उत्सवों पर होने वाले नृत्यों इनके मूल में मानते हैं। </a:t>
            </a:r>
            <a:endParaRPr lang="en-US" sz="1400" dirty="0">
              <a:latin typeface="Kokila" pitchFamily="34" charset="0"/>
              <a:cs typeface="Kokila" pitchFamily="34" charset="0"/>
            </a:endParaRPr>
          </a:p>
        </p:txBody>
      </p:sp>
    </p:spTree>
    <p:extLst>
      <p:ext uri="{BB962C8B-B14F-4D97-AF65-F5344CB8AC3E}">
        <p14:creationId xmlns:p14="http://schemas.microsoft.com/office/powerpoint/2010/main" val="5606125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19C80-6925-D45B-76D7-4D7306A554A9}"/>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559229A5-9FAB-0FC6-91C5-5FE6FFCFD35C}"/>
              </a:ext>
            </a:extLst>
          </p:cNvPr>
          <p:cNvSpPr>
            <a:spLocks noGrp="1"/>
          </p:cNvSpPr>
          <p:nvPr>
            <p:ph idx="1"/>
          </p:nvPr>
        </p:nvSpPr>
        <p:spPr>
          <a:xfrm>
            <a:off x="1097280" y="1845733"/>
            <a:ext cx="10058400" cy="4317999"/>
          </a:xfrm>
        </p:spPr>
        <p:txBody>
          <a:bodyPr>
            <a:normAutofit fontScale="92500" lnSpcReduction="20000"/>
          </a:bodyPr>
          <a:lstStyle/>
          <a:p>
            <a:pPr lvl="0" fontAlgn="base">
              <a:spcBef>
                <a:spcPct val="0"/>
              </a:spcBef>
              <a:spcAft>
                <a:spcPct val="0"/>
              </a:spcAft>
            </a:pPr>
            <a:r>
              <a:rPr lang="hi-IN" sz="1800" b="1" dirty="0">
                <a:solidFill>
                  <a:srgbClr val="000000"/>
                </a:solidFill>
                <a:latin typeface="Kokila" pitchFamily="34" charset="0"/>
                <a:ea typeface="Times New Roman" pitchFamily="18" charset="0"/>
                <a:cs typeface="Kokila" pitchFamily="34" charset="0"/>
              </a:rPr>
              <a:t>लोकनाट्य के अंग -</a:t>
            </a:r>
            <a:endParaRPr lang="en-US" sz="1800" dirty="0">
              <a:latin typeface="Arial" pitchFamily="34" charset="0"/>
              <a:cs typeface="Arial" pitchFamily="34" charset="0"/>
            </a:endParaRPr>
          </a:p>
          <a:p>
            <a:pPr lvl="0" eaLnBrk="0" fontAlgn="base" hangingPunct="0">
              <a:spcBef>
                <a:spcPct val="0"/>
              </a:spcBef>
              <a:spcAft>
                <a:spcPct val="0"/>
              </a:spcAft>
            </a:pPr>
            <a:r>
              <a:rPr lang="hi-IN" sz="1800" b="1" dirty="0">
                <a:solidFill>
                  <a:srgbClr val="000000"/>
                </a:solidFill>
                <a:latin typeface="Kokila" pitchFamily="34" charset="0"/>
                <a:ea typeface="Times New Roman" pitchFamily="18" charset="0"/>
                <a:cs typeface="Kokila" pitchFamily="34" charset="0"/>
              </a:rPr>
              <a:t>डा0 सत्येन्द्र की दृष्टि में-</a:t>
            </a:r>
            <a:endParaRPr lang="en-US" sz="1800" dirty="0">
              <a:latin typeface="Arial" pitchFamily="34" charset="0"/>
              <a:cs typeface="Arial" pitchFamily="34" charset="0"/>
            </a:endParaRPr>
          </a:p>
          <a:p>
            <a:pPr lvl="1" eaLnBrk="0" fontAlgn="base" hangingPunct="0">
              <a:spcBef>
                <a:spcPct val="0"/>
              </a:spcBef>
              <a:spcAft>
                <a:spcPct val="0"/>
              </a:spcAft>
              <a:buFont typeface="Symbol" pitchFamily="18" charset="2"/>
              <a:buChar char=""/>
            </a:pPr>
            <a:r>
              <a:rPr lang="hi-IN" dirty="0">
                <a:solidFill>
                  <a:srgbClr val="000000"/>
                </a:solidFill>
                <a:latin typeface="Kokila" pitchFamily="34" charset="0"/>
                <a:ea typeface="Times New Roman" pitchFamily="18" charset="0"/>
                <a:cs typeface="Kokila" pitchFamily="34" charset="0"/>
              </a:rPr>
              <a:t>अखाड़ा- गुरू</a:t>
            </a:r>
            <a:r>
              <a:rPr lang="en-US" dirty="0">
                <a:solidFill>
                  <a:srgbClr val="000000"/>
                </a:solidFill>
                <a:latin typeface="Kokila" pitchFamily="34" charset="0"/>
                <a:ea typeface="Times New Roman" pitchFamily="18" charset="0"/>
                <a:cs typeface="Kokila" pitchFamily="34" charset="0"/>
              </a:rPr>
              <a:t>, </a:t>
            </a:r>
            <a:r>
              <a:rPr lang="hi-IN" dirty="0">
                <a:solidFill>
                  <a:srgbClr val="000000"/>
                </a:solidFill>
                <a:latin typeface="Kokila" pitchFamily="34" charset="0"/>
                <a:ea typeface="Times New Roman" pitchFamily="18" charset="0"/>
                <a:cs typeface="Kokila" pitchFamily="34" charset="0"/>
              </a:rPr>
              <a:t>गायक</a:t>
            </a:r>
            <a:r>
              <a:rPr lang="en-US" dirty="0">
                <a:solidFill>
                  <a:srgbClr val="000000"/>
                </a:solidFill>
                <a:latin typeface="Kokila" pitchFamily="34" charset="0"/>
                <a:ea typeface="Times New Roman" pitchFamily="18" charset="0"/>
                <a:cs typeface="Kokila" pitchFamily="34" charset="0"/>
              </a:rPr>
              <a:t>, </a:t>
            </a:r>
            <a:r>
              <a:rPr lang="hi-IN" dirty="0">
                <a:solidFill>
                  <a:srgbClr val="000000"/>
                </a:solidFill>
                <a:latin typeface="Kokila" pitchFamily="34" charset="0"/>
                <a:ea typeface="Times New Roman" pitchFamily="18" charset="0"/>
                <a:cs typeface="Kokila" pitchFamily="34" charset="0"/>
              </a:rPr>
              <a:t>संगीत</a:t>
            </a:r>
            <a:r>
              <a:rPr lang="en-US" dirty="0">
                <a:solidFill>
                  <a:srgbClr val="000000"/>
                </a:solidFill>
                <a:latin typeface="Kokila" pitchFamily="34" charset="0"/>
                <a:ea typeface="Times New Roman" pitchFamily="18" charset="0"/>
                <a:cs typeface="Kokila" pitchFamily="34" charset="0"/>
              </a:rPr>
              <a:t>, </a:t>
            </a:r>
            <a:r>
              <a:rPr lang="hi-IN" dirty="0">
                <a:solidFill>
                  <a:srgbClr val="000000"/>
                </a:solidFill>
                <a:latin typeface="Kokila" pitchFamily="34" charset="0"/>
                <a:ea typeface="Times New Roman" pitchFamily="18" charset="0"/>
                <a:cs typeface="Kokila" pitchFamily="34" charset="0"/>
              </a:rPr>
              <a:t>रचयिता। </a:t>
            </a:r>
            <a:endParaRPr lang="en-US" dirty="0">
              <a:latin typeface="Arial" pitchFamily="34" charset="0"/>
              <a:cs typeface="Arial" pitchFamily="34" charset="0"/>
            </a:endParaRPr>
          </a:p>
          <a:p>
            <a:pPr lvl="1" eaLnBrk="0" fontAlgn="base" hangingPunct="0">
              <a:spcBef>
                <a:spcPct val="0"/>
              </a:spcBef>
              <a:spcAft>
                <a:spcPct val="0"/>
              </a:spcAft>
              <a:buFont typeface="Symbol" pitchFamily="18" charset="2"/>
              <a:buChar char=""/>
            </a:pPr>
            <a:r>
              <a:rPr lang="hi-IN" dirty="0">
                <a:solidFill>
                  <a:srgbClr val="000000"/>
                </a:solidFill>
                <a:latin typeface="Kokila" pitchFamily="34" charset="0"/>
                <a:ea typeface="Times New Roman" pitchFamily="18" charset="0"/>
                <a:cs typeface="Kokila" pitchFamily="34" charset="0"/>
              </a:rPr>
              <a:t>अभ्यास </a:t>
            </a:r>
            <a:endParaRPr lang="en-US" dirty="0">
              <a:latin typeface="Arial" pitchFamily="34" charset="0"/>
              <a:cs typeface="Arial" pitchFamily="34" charset="0"/>
            </a:endParaRPr>
          </a:p>
          <a:p>
            <a:pPr lvl="1" eaLnBrk="0" fontAlgn="base" hangingPunct="0">
              <a:spcBef>
                <a:spcPct val="0"/>
              </a:spcBef>
              <a:spcAft>
                <a:spcPct val="0"/>
              </a:spcAft>
              <a:buFont typeface="Symbol" pitchFamily="18" charset="2"/>
              <a:buChar char=""/>
            </a:pPr>
            <a:r>
              <a:rPr lang="hi-IN" dirty="0">
                <a:solidFill>
                  <a:srgbClr val="000000"/>
                </a:solidFill>
                <a:latin typeface="Kokila" pitchFamily="34" charset="0"/>
                <a:ea typeface="Times New Roman" pitchFamily="18" charset="0"/>
                <a:cs typeface="Kokila" pitchFamily="34" charset="0"/>
              </a:rPr>
              <a:t>संगीत </a:t>
            </a:r>
            <a:endParaRPr lang="en-US" dirty="0">
              <a:latin typeface="Arial" pitchFamily="34" charset="0"/>
              <a:cs typeface="Arial" pitchFamily="34" charset="0"/>
            </a:endParaRPr>
          </a:p>
          <a:p>
            <a:pPr lvl="1" eaLnBrk="0" fontAlgn="base" hangingPunct="0">
              <a:spcBef>
                <a:spcPct val="0"/>
              </a:spcBef>
              <a:spcAft>
                <a:spcPct val="0"/>
              </a:spcAft>
              <a:buFont typeface="Symbol" pitchFamily="18" charset="2"/>
              <a:buChar char=""/>
            </a:pPr>
            <a:r>
              <a:rPr lang="hi-IN" dirty="0">
                <a:solidFill>
                  <a:srgbClr val="000000"/>
                </a:solidFill>
                <a:latin typeface="Kokila" pitchFamily="34" charset="0"/>
                <a:ea typeface="Times New Roman" pitchFamily="18" charset="0"/>
                <a:cs typeface="Kokila" pitchFamily="34" charset="0"/>
              </a:rPr>
              <a:t>रंगमंच </a:t>
            </a:r>
            <a:endParaRPr lang="en-US" dirty="0">
              <a:latin typeface="Arial" pitchFamily="34" charset="0"/>
              <a:cs typeface="Arial" pitchFamily="34" charset="0"/>
            </a:endParaRPr>
          </a:p>
          <a:p>
            <a:pPr lvl="1" eaLnBrk="0" fontAlgn="base" hangingPunct="0">
              <a:spcBef>
                <a:spcPct val="0"/>
              </a:spcBef>
              <a:spcAft>
                <a:spcPct val="0"/>
              </a:spcAft>
              <a:buFont typeface="Symbol" pitchFamily="18" charset="2"/>
              <a:buChar char=""/>
            </a:pPr>
            <a:r>
              <a:rPr lang="hi-IN" dirty="0">
                <a:solidFill>
                  <a:srgbClr val="000000"/>
                </a:solidFill>
                <a:latin typeface="Kokila" pitchFamily="34" charset="0"/>
                <a:ea typeface="Times New Roman" pitchFamily="18" charset="0"/>
                <a:cs typeface="Kokila" pitchFamily="34" charset="0"/>
              </a:rPr>
              <a:t>विज्ञापन प्रबंध</a:t>
            </a:r>
            <a:endParaRPr lang="en-US" dirty="0">
              <a:latin typeface="Arial" pitchFamily="34" charset="0"/>
              <a:cs typeface="Arial" pitchFamily="34" charset="0"/>
            </a:endParaRPr>
          </a:p>
          <a:p>
            <a:pPr lvl="0" eaLnBrk="0" fontAlgn="base" hangingPunct="0">
              <a:spcBef>
                <a:spcPct val="0"/>
              </a:spcBef>
              <a:spcAft>
                <a:spcPct val="0"/>
              </a:spcAft>
            </a:pPr>
            <a:r>
              <a:rPr lang="hi-IN" sz="1800" b="1" dirty="0">
                <a:solidFill>
                  <a:srgbClr val="000000"/>
                </a:solidFill>
                <a:latin typeface="Kokila" pitchFamily="34" charset="0"/>
                <a:ea typeface="Times New Roman" pitchFamily="18" charset="0"/>
                <a:cs typeface="Kokila" pitchFamily="34" charset="0"/>
              </a:rPr>
              <a:t>लोकनाट्य के प्रकार -</a:t>
            </a:r>
            <a:endParaRPr lang="en-US" sz="1800" dirty="0">
              <a:latin typeface="Arial" pitchFamily="34" charset="0"/>
              <a:cs typeface="Arial" pitchFamily="34" charset="0"/>
            </a:endParaRPr>
          </a:p>
          <a:p>
            <a:pPr lvl="0" eaLnBrk="0" fontAlgn="base" hangingPunct="0">
              <a:spcBef>
                <a:spcPct val="0"/>
              </a:spcBef>
              <a:spcAft>
                <a:spcPct val="0"/>
              </a:spcAft>
            </a:pPr>
            <a:r>
              <a:rPr lang="hi-IN" sz="1800" b="1" dirty="0">
                <a:solidFill>
                  <a:srgbClr val="000000"/>
                </a:solidFill>
                <a:latin typeface="Kokila" pitchFamily="34" charset="0"/>
                <a:ea typeface="Times New Roman" pitchFamily="18" charset="0"/>
                <a:cs typeface="Kokila" pitchFamily="34" charset="0"/>
              </a:rPr>
              <a:t>डा0 श्याम परमार के अनुसार-</a:t>
            </a:r>
            <a:endParaRPr lang="en-US" sz="1800" dirty="0">
              <a:latin typeface="Arial" pitchFamily="34" charset="0"/>
              <a:cs typeface="Arial" pitchFamily="34" charset="0"/>
            </a:endParaRPr>
          </a:p>
          <a:p>
            <a:pPr lvl="1" eaLnBrk="0" fontAlgn="base" hangingPunct="0">
              <a:spcBef>
                <a:spcPct val="0"/>
              </a:spcBef>
              <a:spcAft>
                <a:spcPct val="0"/>
              </a:spcAft>
              <a:buFont typeface="Symbol" pitchFamily="18" charset="2"/>
              <a:buChar char=""/>
            </a:pPr>
            <a:r>
              <a:rPr lang="hi-IN" dirty="0">
                <a:solidFill>
                  <a:srgbClr val="000000"/>
                </a:solidFill>
                <a:latin typeface="Kokila" pitchFamily="34" charset="0"/>
                <a:ea typeface="Times New Roman" pitchFamily="18" charset="0"/>
                <a:cs typeface="Kokila" pitchFamily="34" charset="0"/>
              </a:rPr>
              <a:t>सामयिक लघु प्रहसन नाटिका- प्रहसन</a:t>
            </a:r>
            <a:r>
              <a:rPr lang="en-US" dirty="0">
                <a:solidFill>
                  <a:srgbClr val="000000"/>
                </a:solidFill>
                <a:latin typeface="Kokila" pitchFamily="34" charset="0"/>
                <a:ea typeface="Times New Roman" pitchFamily="18" charset="0"/>
                <a:cs typeface="Kokila" pitchFamily="34" charset="0"/>
              </a:rPr>
              <a:t>, </a:t>
            </a:r>
            <a:r>
              <a:rPr lang="hi-IN" dirty="0">
                <a:solidFill>
                  <a:srgbClr val="000000"/>
                </a:solidFill>
                <a:latin typeface="Kokila" pitchFamily="34" charset="0"/>
                <a:ea typeface="Times New Roman" pitchFamily="18" charset="0"/>
                <a:cs typeface="Kokila" pitchFamily="34" charset="0"/>
              </a:rPr>
              <a:t>स्वांग</a:t>
            </a:r>
            <a:r>
              <a:rPr lang="en-US" dirty="0">
                <a:solidFill>
                  <a:srgbClr val="000000"/>
                </a:solidFill>
                <a:latin typeface="Kokila" pitchFamily="34" charset="0"/>
                <a:ea typeface="Times New Roman" pitchFamily="18" charset="0"/>
                <a:cs typeface="Kokila" pitchFamily="34" charset="0"/>
              </a:rPr>
              <a:t>, </a:t>
            </a:r>
            <a:r>
              <a:rPr lang="hi-IN" dirty="0">
                <a:solidFill>
                  <a:srgbClr val="000000"/>
                </a:solidFill>
                <a:latin typeface="Kokila" pitchFamily="34" charset="0"/>
                <a:ea typeface="Times New Roman" pitchFamily="18" charset="0"/>
                <a:cs typeface="Kokila" pitchFamily="34" charset="0"/>
              </a:rPr>
              <a:t>भाँड़</a:t>
            </a:r>
            <a:r>
              <a:rPr lang="en-US" dirty="0">
                <a:solidFill>
                  <a:srgbClr val="000000"/>
                </a:solidFill>
                <a:latin typeface="Kokila" pitchFamily="34" charset="0"/>
                <a:ea typeface="Times New Roman" pitchFamily="18" charset="0"/>
                <a:cs typeface="Kokila" pitchFamily="34" charset="0"/>
              </a:rPr>
              <a:t>, </a:t>
            </a:r>
            <a:r>
              <a:rPr lang="hi-IN" dirty="0">
                <a:solidFill>
                  <a:srgbClr val="000000"/>
                </a:solidFill>
                <a:latin typeface="Kokila" pitchFamily="34" charset="0"/>
                <a:ea typeface="Times New Roman" pitchFamily="18" charset="0"/>
                <a:cs typeface="Kokila" pitchFamily="34" charset="0"/>
              </a:rPr>
              <a:t>भडैवी </a:t>
            </a:r>
            <a:endParaRPr lang="en-US" dirty="0">
              <a:latin typeface="Arial" pitchFamily="34" charset="0"/>
              <a:cs typeface="Arial" pitchFamily="34" charset="0"/>
            </a:endParaRPr>
          </a:p>
          <a:p>
            <a:pPr lvl="1" eaLnBrk="0" fontAlgn="base" hangingPunct="0">
              <a:spcBef>
                <a:spcPct val="0"/>
              </a:spcBef>
              <a:spcAft>
                <a:spcPct val="0"/>
              </a:spcAft>
              <a:buFont typeface="Symbol" pitchFamily="18" charset="2"/>
              <a:buChar char=""/>
            </a:pPr>
            <a:r>
              <a:rPr lang="hi-IN" dirty="0">
                <a:solidFill>
                  <a:srgbClr val="000000"/>
                </a:solidFill>
                <a:latin typeface="Kokila" pitchFamily="34" charset="0"/>
                <a:ea typeface="Times New Roman" pitchFamily="18" charset="0"/>
                <a:cs typeface="Kokila" pitchFamily="34" charset="0"/>
              </a:rPr>
              <a:t>मध्यरात्रि से आरंभ होकर प्रातःकाल तक अभिनीत गीतिनाट्य- धार्मिक</a:t>
            </a:r>
            <a:r>
              <a:rPr lang="en-US" dirty="0">
                <a:solidFill>
                  <a:srgbClr val="000000"/>
                </a:solidFill>
                <a:latin typeface="Kokila" pitchFamily="34" charset="0"/>
                <a:ea typeface="Times New Roman" pitchFamily="18" charset="0"/>
                <a:cs typeface="Kokila" pitchFamily="34" charset="0"/>
              </a:rPr>
              <a:t>, </a:t>
            </a:r>
            <a:r>
              <a:rPr lang="hi-IN" dirty="0">
                <a:solidFill>
                  <a:srgbClr val="000000"/>
                </a:solidFill>
                <a:latin typeface="Kokila" pitchFamily="34" charset="0"/>
                <a:ea typeface="Times New Roman" pitchFamily="18" charset="0"/>
                <a:cs typeface="Kokila" pitchFamily="34" charset="0"/>
              </a:rPr>
              <a:t>ऐतिहासिक</a:t>
            </a:r>
            <a:r>
              <a:rPr lang="en-US" dirty="0">
                <a:solidFill>
                  <a:srgbClr val="000000"/>
                </a:solidFill>
                <a:latin typeface="Kokila" pitchFamily="34" charset="0"/>
                <a:ea typeface="Times New Roman" pitchFamily="18" charset="0"/>
                <a:cs typeface="Kokila" pitchFamily="34" charset="0"/>
              </a:rPr>
              <a:t>, </a:t>
            </a:r>
            <a:r>
              <a:rPr lang="hi-IN" dirty="0">
                <a:solidFill>
                  <a:srgbClr val="000000"/>
                </a:solidFill>
                <a:latin typeface="Kokila" pitchFamily="34" charset="0"/>
                <a:ea typeface="Times New Roman" pitchFamily="18" charset="0"/>
                <a:cs typeface="Kokila" pitchFamily="34" charset="0"/>
              </a:rPr>
              <a:t>लौकिक। </a:t>
            </a:r>
            <a:endParaRPr lang="en-US" dirty="0">
              <a:latin typeface="Arial" pitchFamily="34" charset="0"/>
              <a:cs typeface="Arial" pitchFamily="34" charset="0"/>
            </a:endParaRPr>
          </a:p>
          <a:p>
            <a:pPr lvl="0" eaLnBrk="0" fontAlgn="base" hangingPunct="0">
              <a:spcBef>
                <a:spcPct val="0"/>
              </a:spcBef>
              <a:spcAft>
                <a:spcPct val="0"/>
              </a:spcAft>
            </a:pPr>
            <a:r>
              <a:rPr lang="hi-IN" sz="1800" b="1" dirty="0">
                <a:solidFill>
                  <a:srgbClr val="000000"/>
                </a:solidFill>
                <a:latin typeface="Kokila" pitchFamily="34" charset="0"/>
                <a:ea typeface="Times New Roman" pitchFamily="18" charset="0"/>
                <a:cs typeface="Kokila" pitchFamily="34" charset="0"/>
              </a:rPr>
              <a:t>डा0 सत्येन्द्र के अनुसार-</a:t>
            </a:r>
            <a:endParaRPr lang="en-US" sz="1800" dirty="0">
              <a:latin typeface="Arial" pitchFamily="34" charset="0"/>
              <a:cs typeface="Arial" pitchFamily="34" charset="0"/>
            </a:endParaRPr>
          </a:p>
          <a:p>
            <a:pPr lvl="0" eaLnBrk="0" fontAlgn="base" hangingPunct="0">
              <a:spcBef>
                <a:spcPct val="0"/>
              </a:spcBef>
              <a:spcAft>
                <a:spcPct val="0"/>
              </a:spcAft>
              <a:buFontTx/>
              <a:buChar char="•"/>
            </a:pPr>
            <a:r>
              <a:rPr lang="hi-IN" sz="1800" dirty="0">
                <a:solidFill>
                  <a:srgbClr val="000000"/>
                </a:solidFill>
                <a:latin typeface="Kokila" pitchFamily="34" charset="0"/>
                <a:ea typeface="Times New Roman" pitchFamily="18" charset="0"/>
                <a:cs typeface="Kokila" pitchFamily="34" charset="0"/>
              </a:rPr>
              <a:t>नृत्य प्रधान- रस </a:t>
            </a:r>
            <a:endParaRPr lang="en-US" sz="1800" dirty="0">
              <a:latin typeface="Arial" pitchFamily="34" charset="0"/>
              <a:cs typeface="Arial" pitchFamily="34" charset="0"/>
            </a:endParaRPr>
          </a:p>
          <a:p>
            <a:pPr lvl="0" eaLnBrk="0" fontAlgn="base" hangingPunct="0">
              <a:spcBef>
                <a:spcPct val="0"/>
              </a:spcBef>
              <a:spcAft>
                <a:spcPct val="0"/>
              </a:spcAft>
              <a:buFontTx/>
              <a:buChar char="•"/>
            </a:pPr>
            <a:r>
              <a:rPr lang="hi-IN" sz="1800" dirty="0">
                <a:solidFill>
                  <a:srgbClr val="000000"/>
                </a:solidFill>
                <a:latin typeface="Kokila" pitchFamily="34" charset="0"/>
                <a:ea typeface="Times New Roman" pitchFamily="18" charset="0"/>
                <a:cs typeface="Kokila" pitchFamily="34" charset="0"/>
              </a:rPr>
              <a:t>नाट्य हास्य प्रधान- भाण </a:t>
            </a:r>
            <a:endParaRPr lang="en-US" sz="1800" dirty="0">
              <a:latin typeface="Arial" pitchFamily="34" charset="0"/>
              <a:cs typeface="Arial" pitchFamily="34" charset="0"/>
            </a:endParaRPr>
          </a:p>
          <a:p>
            <a:pPr lvl="0" eaLnBrk="0" fontAlgn="base" hangingPunct="0">
              <a:spcBef>
                <a:spcPct val="0"/>
              </a:spcBef>
              <a:spcAft>
                <a:spcPct val="0"/>
              </a:spcAft>
              <a:buFontTx/>
              <a:buChar char="•"/>
            </a:pPr>
            <a:r>
              <a:rPr lang="hi-IN" sz="1800" dirty="0">
                <a:solidFill>
                  <a:srgbClr val="000000"/>
                </a:solidFill>
                <a:latin typeface="Kokila" pitchFamily="34" charset="0"/>
                <a:ea typeface="Times New Roman" pitchFamily="18" charset="0"/>
                <a:cs typeface="Kokila" pitchFamily="34" charset="0"/>
              </a:rPr>
              <a:t>संगीत प्रधान- भगत</a:t>
            </a:r>
            <a:r>
              <a:rPr lang="en-US" sz="1800" dirty="0">
                <a:solidFill>
                  <a:srgbClr val="000000"/>
                </a:solidFill>
                <a:latin typeface="Kokila" pitchFamily="34" charset="0"/>
                <a:ea typeface="Times New Roman" pitchFamily="18" charset="0"/>
                <a:cs typeface="Kokila" pitchFamily="34" charset="0"/>
              </a:rPr>
              <a:t>, </a:t>
            </a:r>
            <a:r>
              <a:rPr lang="hi-IN" sz="1800" dirty="0">
                <a:solidFill>
                  <a:srgbClr val="000000"/>
                </a:solidFill>
                <a:latin typeface="Kokila" pitchFamily="34" charset="0"/>
                <a:ea typeface="Times New Roman" pitchFamily="18" charset="0"/>
                <a:cs typeface="Kokila" pitchFamily="34" charset="0"/>
              </a:rPr>
              <a:t>पांच</a:t>
            </a:r>
            <a:r>
              <a:rPr lang="en-US" sz="1800" dirty="0">
                <a:solidFill>
                  <a:srgbClr val="000000"/>
                </a:solidFill>
                <a:latin typeface="Kokila" pitchFamily="34" charset="0"/>
                <a:ea typeface="Times New Roman" pitchFamily="18" charset="0"/>
                <a:cs typeface="Kokila" pitchFamily="34" charset="0"/>
              </a:rPr>
              <a:t>, </a:t>
            </a:r>
            <a:r>
              <a:rPr lang="hi-IN" sz="1800" dirty="0">
                <a:solidFill>
                  <a:srgbClr val="000000"/>
                </a:solidFill>
                <a:latin typeface="Kokila" pitchFamily="34" charset="0"/>
                <a:ea typeface="Times New Roman" pitchFamily="18" charset="0"/>
                <a:cs typeface="Kokila" pitchFamily="34" charset="0"/>
              </a:rPr>
              <a:t>चैरेमी </a:t>
            </a:r>
            <a:endParaRPr lang="en-US" sz="1800" dirty="0">
              <a:latin typeface="Arial" pitchFamily="34" charset="0"/>
              <a:cs typeface="Arial" pitchFamily="34" charset="0"/>
            </a:endParaRPr>
          </a:p>
          <a:p>
            <a:pPr lvl="0" eaLnBrk="0" fontAlgn="base" hangingPunct="0">
              <a:spcBef>
                <a:spcPct val="0"/>
              </a:spcBef>
              <a:spcAft>
                <a:spcPct val="0"/>
              </a:spcAft>
              <a:buFontTx/>
              <a:buChar char="•"/>
            </a:pPr>
            <a:r>
              <a:rPr lang="hi-IN" sz="1800" dirty="0">
                <a:solidFill>
                  <a:srgbClr val="000000"/>
                </a:solidFill>
                <a:latin typeface="Kokila" pitchFamily="34" charset="0"/>
                <a:ea typeface="Times New Roman" pitchFamily="18" charset="0"/>
                <a:cs typeface="Kokila" pitchFamily="34" charset="0"/>
              </a:rPr>
              <a:t>नाट्यवार्ता प्रधान</a:t>
            </a:r>
            <a:endParaRPr lang="en-US" sz="1800" b="1" dirty="0">
              <a:solidFill>
                <a:srgbClr val="000000"/>
              </a:solidFill>
              <a:latin typeface="Kokila" pitchFamily="34" charset="0"/>
              <a:ea typeface="Times New Roman" pitchFamily="18" charset="0"/>
              <a:cs typeface="Kokila" pitchFamily="34" charset="0"/>
            </a:endParaRPr>
          </a:p>
          <a:p>
            <a:pPr lvl="0" eaLnBrk="0" fontAlgn="base" hangingPunct="0">
              <a:spcBef>
                <a:spcPct val="0"/>
              </a:spcBef>
              <a:spcAft>
                <a:spcPct val="0"/>
              </a:spcAft>
            </a:pPr>
            <a:r>
              <a:rPr lang="hi-IN" sz="1800" b="1" dirty="0">
                <a:solidFill>
                  <a:srgbClr val="000000"/>
                </a:solidFill>
                <a:latin typeface="Kokila" pitchFamily="34" charset="0"/>
                <a:ea typeface="Times New Roman" pitchFamily="18" charset="0"/>
                <a:cs typeface="Kokila" pitchFamily="34" charset="0"/>
              </a:rPr>
              <a:t>विषयवस्तु की दृष्टि से -</a:t>
            </a:r>
            <a:endParaRPr lang="en-US" sz="1800" dirty="0">
              <a:latin typeface="Arial" pitchFamily="34" charset="0"/>
              <a:cs typeface="Arial" pitchFamily="34" charset="0"/>
            </a:endParaRPr>
          </a:p>
          <a:p>
            <a:pPr lvl="1" eaLnBrk="0" fontAlgn="base" hangingPunct="0">
              <a:spcBef>
                <a:spcPct val="0"/>
              </a:spcBef>
              <a:spcAft>
                <a:spcPct val="0"/>
              </a:spcAft>
              <a:buFont typeface="Symbol" pitchFamily="18" charset="2"/>
              <a:buChar char=""/>
            </a:pPr>
            <a:r>
              <a:rPr lang="hi-IN" dirty="0">
                <a:solidFill>
                  <a:srgbClr val="000000"/>
                </a:solidFill>
                <a:latin typeface="Kokila" pitchFamily="34" charset="0"/>
                <a:ea typeface="Times New Roman" pitchFamily="18" charset="0"/>
                <a:cs typeface="Kokila" pitchFamily="34" charset="0"/>
              </a:rPr>
              <a:t>धार्मिक</a:t>
            </a:r>
            <a:r>
              <a:rPr lang="en-US" dirty="0">
                <a:solidFill>
                  <a:srgbClr val="000000"/>
                </a:solidFill>
                <a:latin typeface="Kokila" pitchFamily="34" charset="0"/>
                <a:ea typeface="Times New Roman" pitchFamily="18" charset="0"/>
                <a:cs typeface="Kokila" pitchFamily="34" charset="0"/>
              </a:rPr>
              <a:t>, </a:t>
            </a:r>
            <a:r>
              <a:rPr lang="hi-IN" dirty="0">
                <a:solidFill>
                  <a:srgbClr val="000000"/>
                </a:solidFill>
                <a:latin typeface="Kokila" pitchFamily="34" charset="0"/>
                <a:ea typeface="Times New Roman" pitchFamily="18" charset="0"/>
                <a:cs typeface="Kokila" pitchFamily="34" charset="0"/>
              </a:rPr>
              <a:t>ऐतिहासिक</a:t>
            </a:r>
            <a:r>
              <a:rPr lang="en-US" dirty="0">
                <a:solidFill>
                  <a:srgbClr val="000000"/>
                </a:solidFill>
                <a:latin typeface="Kokila" pitchFamily="34" charset="0"/>
                <a:ea typeface="Times New Roman" pitchFamily="18" charset="0"/>
                <a:cs typeface="Kokila" pitchFamily="34" charset="0"/>
              </a:rPr>
              <a:t>, </a:t>
            </a:r>
            <a:r>
              <a:rPr lang="hi-IN" dirty="0">
                <a:solidFill>
                  <a:srgbClr val="000000"/>
                </a:solidFill>
                <a:latin typeface="Kokila" pitchFamily="34" charset="0"/>
                <a:ea typeface="Times New Roman" pitchFamily="18" charset="0"/>
                <a:cs typeface="Kokila" pitchFamily="34" charset="0"/>
              </a:rPr>
              <a:t>किवदंतियों पर आधारित। </a:t>
            </a:r>
            <a:endParaRPr lang="en-US" dirty="0">
              <a:latin typeface="Arial" pitchFamily="34" charset="0"/>
              <a:cs typeface="Arial" pitchFamily="34" charset="0"/>
            </a:endParaRPr>
          </a:p>
          <a:p>
            <a:pPr lvl="1" eaLnBrk="0" fontAlgn="base" hangingPunct="0">
              <a:spcBef>
                <a:spcPct val="0"/>
              </a:spcBef>
              <a:spcAft>
                <a:spcPct val="0"/>
              </a:spcAft>
              <a:buFont typeface="Symbol" pitchFamily="18" charset="2"/>
              <a:buChar char=""/>
            </a:pPr>
            <a:r>
              <a:rPr lang="hi-IN" dirty="0">
                <a:solidFill>
                  <a:srgbClr val="000000"/>
                </a:solidFill>
                <a:latin typeface="Kokila" pitchFamily="34" charset="0"/>
                <a:ea typeface="Times New Roman" pitchFamily="18" charset="0"/>
                <a:cs typeface="Kokila" pitchFamily="34" charset="0"/>
              </a:rPr>
              <a:t>नृत्य प्रधान </a:t>
            </a:r>
            <a:endParaRPr lang="en-US" dirty="0">
              <a:latin typeface="Arial" pitchFamily="34" charset="0"/>
              <a:cs typeface="Arial" pitchFamily="34" charset="0"/>
            </a:endParaRPr>
          </a:p>
          <a:p>
            <a:pPr lvl="1" eaLnBrk="0" fontAlgn="base" hangingPunct="0">
              <a:spcBef>
                <a:spcPct val="0"/>
              </a:spcBef>
              <a:spcAft>
                <a:spcPct val="0"/>
              </a:spcAft>
              <a:buFont typeface="Symbol" pitchFamily="18" charset="2"/>
              <a:buChar char=""/>
            </a:pPr>
            <a:r>
              <a:rPr lang="hi-IN" dirty="0">
                <a:solidFill>
                  <a:srgbClr val="000000"/>
                </a:solidFill>
                <a:latin typeface="Kokila" pitchFamily="34" charset="0"/>
                <a:ea typeface="Times New Roman" pitchFamily="18" charset="0"/>
                <a:cs typeface="Kokila" pitchFamily="34" charset="0"/>
              </a:rPr>
              <a:t>संगीत प्रधान </a:t>
            </a:r>
            <a:endParaRPr lang="en-US" dirty="0">
              <a:latin typeface="Arial" pitchFamily="34" charset="0"/>
              <a:cs typeface="Arial" pitchFamily="34" charset="0"/>
            </a:endParaRPr>
          </a:p>
          <a:p>
            <a:pPr lvl="1" eaLnBrk="0" fontAlgn="base" hangingPunct="0">
              <a:spcBef>
                <a:spcPct val="0"/>
              </a:spcBef>
              <a:spcAft>
                <a:spcPct val="0"/>
              </a:spcAft>
              <a:buFont typeface="Symbol" pitchFamily="18" charset="2"/>
              <a:buChar char=""/>
            </a:pPr>
            <a:r>
              <a:rPr lang="hi-IN" dirty="0">
                <a:solidFill>
                  <a:srgbClr val="000000"/>
                </a:solidFill>
                <a:latin typeface="Kokila" pitchFamily="34" charset="0"/>
                <a:ea typeface="Times New Roman" pitchFamily="18" charset="0"/>
                <a:cs typeface="Kokila" pitchFamily="34" charset="0"/>
              </a:rPr>
              <a:t>हास्य प्रधान </a:t>
            </a:r>
            <a:endParaRPr lang="en-US" dirty="0">
              <a:solidFill>
                <a:srgbClr val="000000"/>
              </a:solidFill>
              <a:latin typeface="Kokila" pitchFamily="34" charset="0"/>
              <a:ea typeface="Times New Roman" pitchFamily="18" charset="0"/>
              <a:cs typeface="Kokila" pitchFamily="34" charset="0"/>
            </a:endParaRPr>
          </a:p>
          <a:p>
            <a:pPr lvl="1" eaLnBrk="0" fontAlgn="base" hangingPunct="0">
              <a:spcBef>
                <a:spcPct val="0"/>
              </a:spcBef>
              <a:spcAft>
                <a:spcPct val="0"/>
              </a:spcAft>
              <a:buFont typeface="Symbol" pitchFamily="18" charset="2"/>
              <a:buChar char=""/>
            </a:pPr>
            <a:r>
              <a:rPr lang="hi-IN" dirty="0">
                <a:solidFill>
                  <a:srgbClr val="000000"/>
                </a:solidFill>
                <a:latin typeface="Kokila" pitchFamily="34" charset="0"/>
                <a:ea typeface="Times New Roman" pitchFamily="18" charset="0"/>
                <a:cs typeface="Kokila" pitchFamily="34" charset="0"/>
              </a:rPr>
              <a:t>नाट्य वार्ता </a:t>
            </a:r>
            <a:endParaRPr lang="hi-IN" dirty="0">
              <a:latin typeface="Arial" pitchFamily="34" charset="0"/>
              <a:cs typeface="Arial" pitchFamily="34" charset="0"/>
            </a:endParaRPr>
          </a:p>
        </p:txBody>
      </p:sp>
    </p:spTree>
    <p:extLst>
      <p:ext uri="{BB962C8B-B14F-4D97-AF65-F5344CB8AC3E}">
        <p14:creationId xmlns:p14="http://schemas.microsoft.com/office/powerpoint/2010/main" val="42143341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4DEB8-E8DD-1114-4B95-1EB2AF0FE893}"/>
              </a:ext>
            </a:extLst>
          </p:cNvPr>
          <p:cNvSpPr>
            <a:spLocks noGrp="1"/>
          </p:cNvSpPr>
          <p:nvPr>
            <p:ph type="title"/>
          </p:nvPr>
        </p:nvSpPr>
        <p:spPr/>
        <p:txBody>
          <a:bodyPr/>
          <a:lstStyle/>
          <a:p>
            <a:r>
              <a:rPr kumimoji="0" lang="hi-IN" sz="48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लोक नाट्य की विशेषताएँ -</a:t>
            </a:r>
            <a:endParaRPr lang="en-IN" dirty="0"/>
          </a:p>
        </p:txBody>
      </p:sp>
      <p:sp>
        <p:nvSpPr>
          <p:cNvPr id="3" name="Content Placeholder 2">
            <a:extLst>
              <a:ext uri="{FF2B5EF4-FFF2-40B4-BE49-F238E27FC236}">
                <a16:creationId xmlns:a16="http://schemas.microsoft.com/office/drawing/2014/main" id="{8E87834A-C4F3-0A4A-2F70-E79761870A14}"/>
              </a:ext>
            </a:extLst>
          </p:cNvPr>
          <p:cNvSpPr>
            <a:spLocks noGrp="1"/>
          </p:cNvSpPr>
          <p:nvPr>
            <p:ph idx="1"/>
          </p:nvPr>
        </p:nvSpPr>
        <p:spPr/>
        <p:txBody>
          <a:bodyPr>
            <a:normAutofit fontScale="77500" lnSpcReduction="20000"/>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hi-IN"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प्रख्यात रंगकर्मी बी0जी0 कारंत के अनुसार-</a:t>
            </a:r>
            <a:endParaRPr kumimoji="0" lang="en-US" sz="2400" b="0" i="0" u="none" strike="noStrike" cap="none" normalizeH="0" baseline="0" dirty="0">
              <a:ln>
                <a:noFill/>
              </a:ln>
              <a:solidFill>
                <a:schemeClr val="tx1"/>
              </a:solidFill>
              <a:effectLst/>
              <a:latin typeface="Kokila" pitchFamily="34" charset="0"/>
              <a:cs typeface="Kokila" pitchFamily="34" charset="0"/>
            </a:endParaRPr>
          </a:p>
          <a:p>
            <a:pPr marL="457200" marR="0" lvl="1" indent="0" algn="just" defTabSz="914400" rtl="0" eaLnBrk="0" fontAlgn="base" latinLnBrk="0" hangingPunct="0">
              <a:lnSpc>
                <a:spcPct val="100000"/>
              </a:lnSpc>
              <a:spcBef>
                <a:spcPct val="0"/>
              </a:spcBef>
              <a:spcAft>
                <a:spcPct val="0"/>
              </a:spcAft>
              <a:buClrTx/>
              <a:buSzTx/>
              <a:buFont typeface="Symbol" pitchFamily="18" charset="2"/>
              <a:buChar char=""/>
              <a:tabLst/>
            </a:pPr>
            <a:r>
              <a:rPr kumimoji="0" lang="hi-IN"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लोकनाटक के पीछे कोई शास्त्रीय योजना नहीं होती ये लोकमानस के प्रतिबिम्ब हैं।</a:t>
            </a:r>
            <a:endParaRPr kumimoji="0" lang="en-US" sz="2400" b="0" i="0" u="none" strike="noStrike" cap="none" normalizeH="0" baseline="0" dirty="0">
              <a:ln>
                <a:noFill/>
              </a:ln>
              <a:solidFill>
                <a:schemeClr val="tx1"/>
              </a:solidFill>
              <a:effectLst/>
              <a:latin typeface="Kokila" pitchFamily="34" charset="0"/>
              <a:cs typeface="Kokila" pitchFamily="34" charset="0"/>
            </a:endParaRPr>
          </a:p>
          <a:p>
            <a:pPr marL="457200" marR="0" lvl="1" indent="0" algn="just" defTabSz="914400" rtl="0" eaLnBrk="0" fontAlgn="base" latinLnBrk="0" hangingPunct="0">
              <a:lnSpc>
                <a:spcPct val="100000"/>
              </a:lnSpc>
              <a:spcBef>
                <a:spcPct val="0"/>
              </a:spcBef>
              <a:spcAft>
                <a:spcPct val="0"/>
              </a:spcAft>
              <a:buClrTx/>
              <a:buSzTx/>
              <a:buFont typeface="Symbol" pitchFamily="18" charset="2"/>
              <a:buChar char=""/>
              <a:tabLst/>
            </a:pPr>
            <a:r>
              <a:rPr kumimoji="0" lang="hi-IN"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लोकनाटक में वैयक्तिकता के स्थान पर सामूहिक अभिव्यक्ति विद्यमान रहती है। </a:t>
            </a:r>
            <a:endParaRPr kumimoji="0" lang="en-US" sz="2400" b="0" i="0" u="none" strike="noStrike" cap="none" normalizeH="0" baseline="0" dirty="0">
              <a:ln>
                <a:noFill/>
              </a:ln>
              <a:solidFill>
                <a:schemeClr val="tx1"/>
              </a:solidFill>
              <a:effectLst/>
              <a:latin typeface="Kokila" pitchFamily="34" charset="0"/>
              <a:cs typeface="Kokila" pitchFamily="34" charset="0"/>
            </a:endParaRPr>
          </a:p>
          <a:p>
            <a:pPr marL="457200" marR="0" lvl="1" indent="0" algn="just" defTabSz="914400" rtl="0" eaLnBrk="0" fontAlgn="base" latinLnBrk="0" hangingPunct="0">
              <a:lnSpc>
                <a:spcPct val="100000"/>
              </a:lnSpc>
              <a:spcBef>
                <a:spcPct val="0"/>
              </a:spcBef>
              <a:spcAft>
                <a:spcPct val="0"/>
              </a:spcAft>
              <a:buClrTx/>
              <a:buSzTx/>
              <a:buFont typeface="Symbol" pitchFamily="18" charset="2"/>
              <a:buChar char=""/>
              <a:tabLst/>
            </a:pPr>
            <a:r>
              <a:rPr kumimoji="0" lang="hi-IN"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शीघ्र संप्रेषणीयता लोक नाटक की प्रमुख विशेषता है। </a:t>
            </a:r>
            <a:endParaRPr kumimoji="0" lang="en-US" sz="2400" b="0" i="0" u="none" strike="noStrike" cap="none" normalizeH="0" baseline="0" dirty="0">
              <a:ln>
                <a:noFill/>
              </a:ln>
              <a:solidFill>
                <a:schemeClr val="tx1"/>
              </a:solidFill>
              <a:effectLst/>
              <a:latin typeface="Kokila" pitchFamily="34" charset="0"/>
              <a:cs typeface="Kokila" pitchFamily="34" charset="0"/>
            </a:endParaRPr>
          </a:p>
          <a:p>
            <a:pPr marL="457200" marR="0" lvl="1" indent="0" algn="just" defTabSz="914400" rtl="0" eaLnBrk="0" fontAlgn="base" latinLnBrk="0" hangingPunct="0">
              <a:lnSpc>
                <a:spcPct val="100000"/>
              </a:lnSpc>
              <a:spcBef>
                <a:spcPct val="0"/>
              </a:spcBef>
              <a:spcAft>
                <a:spcPct val="0"/>
              </a:spcAft>
              <a:buClrTx/>
              <a:buSzTx/>
              <a:buFont typeface="Symbol" pitchFamily="18" charset="2"/>
              <a:buChar char=""/>
              <a:tabLst/>
            </a:pPr>
            <a:r>
              <a:rPr kumimoji="0" lang="hi-IN"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कल्पनात्मकता एवं साधारणीकरण लोक नाट्य की विशेषता है। </a:t>
            </a:r>
            <a:endParaRPr kumimoji="0" lang="en-US" sz="2400" b="0" i="0" u="none" strike="noStrike" cap="none" normalizeH="0" baseline="0" dirty="0">
              <a:ln>
                <a:noFill/>
              </a:ln>
              <a:solidFill>
                <a:srgbClr val="000000"/>
              </a:solidFill>
              <a:effectLst/>
              <a:latin typeface="Kokila" pitchFamily="34" charset="0"/>
              <a:ea typeface="Times New Roman" pitchFamily="18" charset="0"/>
              <a:cs typeface="Kokila" pitchFamily="34" charset="0"/>
            </a:endParaRPr>
          </a:p>
          <a:p>
            <a:pPr marL="457200" marR="0" lvl="1" indent="0" algn="just" defTabSz="914400" rtl="0" eaLnBrk="0" fontAlgn="base" latinLnBrk="0" hangingPunct="0">
              <a:lnSpc>
                <a:spcPct val="100000"/>
              </a:lnSpc>
              <a:spcBef>
                <a:spcPct val="0"/>
              </a:spcBef>
              <a:spcAft>
                <a:spcPct val="0"/>
              </a:spcAft>
              <a:buClrTx/>
              <a:buSzTx/>
              <a:buFont typeface="Symbol" pitchFamily="18" charset="2"/>
              <a:buChar char=""/>
              <a:tabLst/>
            </a:pPr>
            <a:r>
              <a:rPr kumimoji="0" lang="hi-IN"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लोक नाटक भाषाई होते हैं। बोली का विशेष महत्त्व है। अतः प्रादेशिक स्वरूप इनकी विशेषता है।</a:t>
            </a:r>
          </a:p>
          <a:p>
            <a:pPr algn="just"/>
            <a:r>
              <a:rPr kumimoji="0" lang="hi-IN"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lang="hi-IN" sz="2400" b="1" dirty="0">
                <a:latin typeface="Kokila" pitchFamily="34" charset="0"/>
                <a:cs typeface="Kokila" pitchFamily="34" charset="0"/>
              </a:rPr>
              <a:t>लोक नाट्य की सर्वस्वीकृत विशेषताएँ -</a:t>
            </a:r>
            <a:endParaRPr lang="en-US" sz="2400" dirty="0">
              <a:latin typeface="Kokila" pitchFamily="34" charset="0"/>
              <a:cs typeface="Kokila" pitchFamily="34" charset="0"/>
            </a:endParaRPr>
          </a:p>
          <a:p>
            <a:pPr lvl="1" algn="just">
              <a:buFont typeface="Arial" pitchFamily="34" charset="0"/>
              <a:buChar char="•"/>
            </a:pPr>
            <a:r>
              <a:rPr lang="hi-IN" sz="2400" dirty="0">
                <a:latin typeface="Kokila" pitchFamily="34" charset="0"/>
                <a:cs typeface="Kokila" pitchFamily="34" charset="0"/>
              </a:rPr>
              <a:t> लोक नाटक व्यक्ति की कृति न होकर समूह की कृति है। </a:t>
            </a:r>
            <a:endParaRPr lang="en-US" sz="2400" dirty="0">
              <a:latin typeface="Kokila" pitchFamily="34" charset="0"/>
              <a:cs typeface="Kokila" pitchFamily="34" charset="0"/>
            </a:endParaRPr>
          </a:p>
          <a:p>
            <a:pPr lvl="1" algn="just">
              <a:buFont typeface="Arial" pitchFamily="34" charset="0"/>
              <a:buChar char="•"/>
            </a:pPr>
            <a:r>
              <a:rPr lang="hi-IN" sz="2400" dirty="0">
                <a:latin typeface="Kokila" pitchFamily="34" charset="0"/>
                <a:cs typeface="Kokila" pitchFamily="34" charset="0"/>
              </a:rPr>
              <a:t> लोक जीवन के अधिक निकट रहते हैं। </a:t>
            </a:r>
            <a:endParaRPr lang="en-US" sz="2400" dirty="0">
              <a:latin typeface="Kokila" pitchFamily="34" charset="0"/>
              <a:cs typeface="Kokila" pitchFamily="34" charset="0"/>
            </a:endParaRPr>
          </a:p>
          <a:p>
            <a:pPr lvl="1" algn="just">
              <a:buFont typeface="Arial" pitchFamily="34" charset="0"/>
              <a:buChar char="•"/>
            </a:pPr>
            <a:r>
              <a:rPr lang="hi-IN" sz="2400" dirty="0">
                <a:latin typeface="Kokila" pitchFamily="34" charset="0"/>
                <a:cs typeface="Kokila" pitchFamily="34" charset="0"/>
              </a:rPr>
              <a:t> लोक नाट्यों की भाषा क्षेत्रीय एवं सरल होती है। </a:t>
            </a:r>
            <a:endParaRPr lang="en-US" sz="2400" dirty="0">
              <a:latin typeface="Kokila" pitchFamily="34" charset="0"/>
              <a:cs typeface="Kokila" pitchFamily="34" charset="0"/>
            </a:endParaRPr>
          </a:p>
          <a:p>
            <a:pPr lvl="1" algn="just">
              <a:buFont typeface="Arial" pitchFamily="34" charset="0"/>
              <a:buChar char="•"/>
            </a:pPr>
            <a:r>
              <a:rPr lang="hi-IN" sz="2400" dirty="0">
                <a:latin typeface="Kokila" pitchFamily="34" charset="0"/>
                <a:cs typeface="Kokila" pitchFamily="34" charset="0"/>
              </a:rPr>
              <a:t> लोक नाटक में लम्बे कथोपकथनों का अभाव होता है। </a:t>
            </a:r>
            <a:endParaRPr lang="en-US" sz="2400" dirty="0">
              <a:latin typeface="Kokila" pitchFamily="34" charset="0"/>
              <a:cs typeface="Kokila" pitchFamily="34" charset="0"/>
            </a:endParaRPr>
          </a:p>
          <a:p>
            <a:pPr lvl="1" algn="just">
              <a:buFont typeface="Arial" pitchFamily="34" charset="0"/>
              <a:buChar char="•"/>
            </a:pPr>
            <a:r>
              <a:rPr lang="hi-IN" sz="2400" dirty="0">
                <a:latin typeface="Kokila" pitchFamily="34" charset="0"/>
                <a:cs typeface="Kokila" pitchFamily="34" charset="0"/>
              </a:rPr>
              <a:t> कथानक परिचित ऐतिहासिक</a:t>
            </a:r>
            <a:r>
              <a:rPr lang="en-US" sz="2400" dirty="0">
                <a:latin typeface="Kokila" pitchFamily="34" charset="0"/>
                <a:cs typeface="Kokila" pitchFamily="34" charset="0"/>
              </a:rPr>
              <a:t>, </a:t>
            </a:r>
            <a:r>
              <a:rPr lang="hi-IN" sz="2400" dirty="0">
                <a:latin typeface="Kokila" pitchFamily="34" charset="0"/>
                <a:cs typeface="Kokila" pitchFamily="34" charset="0"/>
              </a:rPr>
              <a:t>पौराणिक या सामाजिक होता है। </a:t>
            </a:r>
            <a:endParaRPr lang="en-US" sz="2400" dirty="0">
              <a:latin typeface="Kokila" pitchFamily="34" charset="0"/>
              <a:cs typeface="Kokila" pitchFamily="34" charset="0"/>
            </a:endParaRPr>
          </a:p>
          <a:p>
            <a:pPr lvl="1" algn="just">
              <a:buFont typeface="Arial" pitchFamily="34" charset="0"/>
              <a:buChar char="•"/>
            </a:pPr>
            <a:r>
              <a:rPr lang="hi-IN" sz="2400" dirty="0">
                <a:latin typeface="Kokila" pitchFamily="34" charset="0"/>
                <a:cs typeface="Kokila" pitchFamily="34" charset="0"/>
              </a:rPr>
              <a:t> पात्र अधिकांशतः घरेलू चरित्र को लेकर उपस्थित होते हैं- सौतन</a:t>
            </a:r>
            <a:r>
              <a:rPr lang="en-US" sz="2400" dirty="0">
                <a:latin typeface="Kokila" pitchFamily="34" charset="0"/>
                <a:cs typeface="Kokila" pitchFamily="34" charset="0"/>
              </a:rPr>
              <a:t>, </a:t>
            </a:r>
            <a:r>
              <a:rPr lang="hi-IN" sz="2400" dirty="0">
                <a:latin typeface="Kokila" pitchFamily="34" charset="0"/>
                <a:cs typeface="Kokila" pitchFamily="34" charset="0"/>
              </a:rPr>
              <a:t>झगड़ालू सास</a:t>
            </a:r>
            <a:r>
              <a:rPr lang="en-US" sz="2400" dirty="0">
                <a:latin typeface="Kokila" pitchFamily="34" charset="0"/>
                <a:cs typeface="Kokila" pitchFamily="34" charset="0"/>
              </a:rPr>
              <a:t>, </a:t>
            </a:r>
            <a:r>
              <a:rPr lang="hi-IN" sz="2400" dirty="0">
                <a:latin typeface="Kokila" pitchFamily="34" charset="0"/>
                <a:cs typeface="Kokila" pitchFamily="34" charset="0"/>
              </a:rPr>
              <a:t>ननद</a:t>
            </a:r>
            <a:r>
              <a:rPr lang="en-US" sz="2400" dirty="0">
                <a:latin typeface="Kokila" pitchFamily="34" charset="0"/>
                <a:cs typeface="Kokila" pitchFamily="34" charset="0"/>
              </a:rPr>
              <a:t>, </a:t>
            </a:r>
            <a:r>
              <a:rPr lang="hi-IN" sz="2400" dirty="0">
                <a:latin typeface="Kokila" pitchFamily="34" charset="0"/>
                <a:cs typeface="Kokila" pitchFamily="34" charset="0"/>
              </a:rPr>
              <a:t>भौजाई</a:t>
            </a:r>
            <a:r>
              <a:rPr lang="en-US" sz="2400" dirty="0">
                <a:latin typeface="Kokila" pitchFamily="34" charset="0"/>
                <a:cs typeface="Kokila" pitchFamily="34" charset="0"/>
              </a:rPr>
              <a:t>, </a:t>
            </a:r>
            <a:r>
              <a:rPr lang="hi-IN" sz="2400" dirty="0">
                <a:latin typeface="Kokila" pitchFamily="34" charset="0"/>
                <a:cs typeface="Kokila" pitchFamily="34" charset="0"/>
              </a:rPr>
              <a:t>गुलाम पति</a:t>
            </a:r>
            <a:r>
              <a:rPr lang="en-US" sz="2400" dirty="0">
                <a:latin typeface="Kokila" pitchFamily="34" charset="0"/>
                <a:cs typeface="Kokila" pitchFamily="34" charset="0"/>
              </a:rPr>
              <a:t>, </a:t>
            </a:r>
            <a:r>
              <a:rPr lang="hi-IN" sz="2400" dirty="0">
                <a:latin typeface="Kokila" pitchFamily="34" charset="0"/>
                <a:cs typeface="Kokila" pitchFamily="34" charset="0"/>
              </a:rPr>
              <a:t>खुसामदी दरबारी</a:t>
            </a:r>
            <a:r>
              <a:rPr lang="en-US" sz="2400" dirty="0">
                <a:latin typeface="Kokila" pitchFamily="34" charset="0"/>
                <a:cs typeface="Kokila" pitchFamily="34" charset="0"/>
              </a:rPr>
              <a:t>, </a:t>
            </a:r>
            <a:r>
              <a:rPr lang="hi-IN" sz="2400" dirty="0">
                <a:latin typeface="Kokila" pitchFamily="34" charset="0"/>
                <a:cs typeface="Kokila" pitchFamily="34" charset="0"/>
              </a:rPr>
              <a:t>बूढ़ा दूल्हा</a:t>
            </a:r>
            <a:r>
              <a:rPr lang="en-US" sz="2400" dirty="0">
                <a:latin typeface="Kokila" pitchFamily="34" charset="0"/>
                <a:cs typeface="Kokila" pitchFamily="34" charset="0"/>
              </a:rPr>
              <a:t>, </a:t>
            </a:r>
            <a:r>
              <a:rPr lang="hi-IN" sz="2400" dirty="0">
                <a:latin typeface="Kokila" pitchFamily="34" charset="0"/>
                <a:cs typeface="Kokila" pitchFamily="34" charset="0"/>
              </a:rPr>
              <a:t>पाखंडी साधु आदि। </a:t>
            </a:r>
            <a:endParaRPr lang="en-US" sz="2400" dirty="0">
              <a:latin typeface="Kokila" pitchFamily="34" charset="0"/>
              <a:cs typeface="Kokila" pitchFamily="34" charset="0"/>
            </a:endParaRPr>
          </a:p>
          <a:p>
            <a:pPr lvl="1" algn="just">
              <a:buFont typeface="Arial" pitchFamily="34" charset="0"/>
              <a:buChar char="•"/>
            </a:pPr>
            <a:r>
              <a:rPr lang="hi-IN" sz="2400" dirty="0">
                <a:latin typeface="Kokila" pitchFamily="34" charset="0"/>
                <a:cs typeface="Kokila" pitchFamily="34" charset="0"/>
              </a:rPr>
              <a:t> लोक नाट्य में स्त्रियों के पात्र को भी पुरूष पात्र नियोजित करते हैं। </a:t>
            </a:r>
            <a:endParaRPr lang="en-US" sz="2400" dirty="0">
              <a:latin typeface="Kokila" pitchFamily="34" charset="0"/>
              <a:cs typeface="Kokila" pitchFamily="34" charset="0"/>
            </a:endParaRPr>
          </a:p>
          <a:p>
            <a:pPr marL="457200" marR="0" lvl="1" indent="0" algn="just" defTabSz="914400" rtl="0" eaLnBrk="0" fontAlgn="base" latinLnBrk="0" hangingPunct="0">
              <a:lnSpc>
                <a:spcPct val="100000"/>
              </a:lnSpc>
              <a:spcBef>
                <a:spcPct val="0"/>
              </a:spcBef>
              <a:spcAft>
                <a:spcPct val="0"/>
              </a:spcAft>
              <a:buClrTx/>
              <a:buSzTx/>
              <a:tabLst/>
            </a:pPr>
            <a:endParaRPr kumimoji="0" lang="hi-IN" sz="2400" b="0" i="0" u="none" strike="noStrike" cap="none" normalizeH="0" baseline="0" dirty="0">
              <a:ln>
                <a:noFill/>
              </a:ln>
              <a:solidFill>
                <a:schemeClr val="tx1"/>
              </a:solidFill>
              <a:effectLst/>
              <a:latin typeface="Kokila" pitchFamily="34" charset="0"/>
              <a:cs typeface="Kokila" pitchFamily="34" charset="0"/>
            </a:endParaRPr>
          </a:p>
          <a:p>
            <a:endParaRPr lang="en-IN" dirty="0"/>
          </a:p>
        </p:txBody>
      </p:sp>
    </p:spTree>
    <p:extLst>
      <p:ext uri="{BB962C8B-B14F-4D97-AF65-F5344CB8AC3E}">
        <p14:creationId xmlns:p14="http://schemas.microsoft.com/office/powerpoint/2010/main" val="17065426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D37DE-CCFD-12D6-5445-BF1132B72F92}"/>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588BD72E-D0B5-1579-1BE3-F0B33393443A}"/>
              </a:ext>
            </a:extLst>
          </p:cNvPr>
          <p:cNvSpPr>
            <a:spLocks noGrp="1"/>
          </p:cNvSpPr>
          <p:nvPr>
            <p:ph idx="1"/>
          </p:nvPr>
        </p:nvSpPr>
        <p:spPr/>
        <p:txBody>
          <a:bodyPr>
            <a:normAutofit/>
          </a:bodyPr>
          <a:lstStyle/>
          <a:p>
            <a:pPr marL="457200" marR="0" lvl="1" indent="0" algn="just" defTabSz="914400" rtl="0" eaLnBrk="1" fontAlgn="base" latinLnBrk="0" hangingPunct="1">
              <a:lnSpc>
                <a:spcPct val="100000"/>
              </a:lnSpc>
              <a:spcBef>
                <a:spcPct val="0"/>
              </a:spcBef>
              <a:spcAft>
                <a:spcPct val="0"/>
              </a:spcAft>
              <a:buClrTx/>
              <a:buSzTx/>
              <a:buFont typeface="Arial" pitchFamily="34" charset="0"/>
              <a:buChar char="•"/>
              <a:tabLst/>
            </a:pPr>
            <a:r>
              <a:rPr kumimoji="0" lang="hi-IN"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लोक नाट्य में तड़क भड़क की अपेक्षा अभिनय पर विशेष बल दिया जाता है। </a:t>
            </a:r>
            <a:endParaRPr kumimoji="0" lang="en-US" sz="800" b="0" i="0" u="none" strike="noStrike" cap="none" normalizeH="0" baseline="0" dirty="0">
              <a:ln>
                <a:noFill/>
              </a:ln>
              <a:solidFill>
                <a:schemeClr val="tx1"/>
              </a:solidFill>
              <a:effectLst/>
              <a:latin typeface="Arial" pitchFamily="34" charset="0"/>
              <a:cs typeface="Arial" pitchFamily="34" charset="0"/>
            </a:endParaRPr>
          </a:p>
          <a:p>
            <a:pPr marL="457200" marR="0" lvl="1" indent="0" algn="just" defTabSz="914400" rtl="0" eaLnBrk="0" fontAlgn="base" latinLnBrk="0" hangingPunct="0">
              <a:lnSpc>
                <a:spcPct val="100000"/>
              </a:lnSpc>
              <a:spcBef>
                <a:spcPct val="0"/>
              </a:spcBef>
              <a:spcAft>
                <a:spcPct val="0"/>
              </a:spcAft>
              <a:buClrTx/>
              <a:buSzTx/>
              <a:buFont typeface="Arial" pitchFamily="34" charset="0"/>
              <a:buChar char="•"/>
              <a:tabLst/>
            </a:pPr>
            <a:r>
              <a:rPr kumimoji="0" lang="hi-IN"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प्रसाधन सामग्री के रूप में आसानी से सुलभ कोयला</a:t>
            </a:r>
            <a:r>
              <a:rPr kumimoji="0" lang="en-US"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hi-IN"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काजल</a:t>
            </a:r>
            <a:r>
              <a:rPr kumimoji="0" lang="en-US"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hi-IN"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खड़िया आदि का प्रयोग लोक कलाकार करता है। </a:t>
            </a:r>
            <a:endParaRPr kumimoji="0" lang="en-US" sz="800" b="0" i="0" u="none" strike="noStrike" cap="none" normalizeH="0" baseline="0" dirty="0">
              <a:ln>
                <a:noFill/>
              </a:ln>
              <a:solidFill>
                <a:schemeClr val="tx1"/>
              </a:solidFill>
              <a:effectLst/>
              <a:latin typeface="Arial" pitchFamily="34" charset="0"/>
              <a:cs typeface="Arial" pitchFamily="34" charset="0"/>
            </a:endParaRPr>
          </a:p>
          <a:p>
            <a:pPr marL="457200" marR="0" lvl="1" indent="0" algn="just" defTabSz="914400" rtl="0" eaLnBrk="0" fontAlgn="base" latinLnBrk="0" hangingPunct="0">
              <a:lnSpc>
                <a:spcPct val="100000"/>
              </a:lnSpc>
              <a:spcBef>
                <a:spcPct val="0"/>
              </a:spcBef>
              <a:spcAft>
                <a:spcPct val="0"/>
              </a:spcAft>
              <a:buClrTx/>
              <a:buSzTx/>
              <a:buFont typeface="Arial" pitchFamily="34" charset="0"/>
              <a:buChar char="•"/>
              <a:tabLst/>
            </a:pPr>
            <a:r>
              <a:rPr kumimoji="0" lang="hi-IN"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लोक नाट्य का रंगमंच खुला होता है पट परिवर्तन का विधान नहीं है। </a:t>
            </a:r>
            <a:endParaRPr kumimoji="0" lang="en-US" sz="800" b="0" i="0" u="none" strike="noStrike" cap="none" normalizeH="0" baseline="0" dirty="0">
              <a:ln>
                <a:noFill/>
              </a:ln>
              <a:solidFill>
                <a:schemeClr val="tx1"/>
              </a:solidFill>
              <a:effectLst/>
              <a:latin typeface="Arial" pitchFamily="34" charset="0"/>
              <a:cs typeface="Arial" pitchFamily="34" charset="0"/>
            </a:endParaRPr>
          </a:p>
          <a:p>
            <a:pPr marL="457200" marR="0" lvl="1" indent="0" algn="just" defTabSz="914400" rtl="0" eaLnBrk="0" fontAlgn="base" latinLnBrk="0" hangingPunct="0">
              <a:lnSpc>
                <a:spcPct val="100000"/>
              </a:lnSpc>
              <a:spcBef>
                <a:spcPct val="0"/>
              </a:spcBef>
              <a:spcAft>
                <a:spcPct val="0"/>
              </a:spcAft>
              <a:buClrTx/>
              <a:buSzTx/>
              <a:buFont typeface="Arial" pitchFamily="34" charset="0"/>
              <a:buChar char="•"/>
              <a:tabLst/>
            </a:pPr>
            <a:r>
              <a:rPr kumimoji="0" lang="hi-IN"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नाटक के शास्त्रीय विधानों का अभाव होता है। </a:t>
            </a:r>
            <a:endParaRPr kumimoji="0" lang="en-US" sz="800" b="0" i="0" u="none" strike="noStrike" cap="none" normalizeH="0" baseline="0" dirty="0">
              <a:ln>
                <a:noFill/>
              </a:ln>
              <a:solidFill>
                <a:schemeClr val="tx1"/>
              </a:solidFill>
              <a:effectLst/>
              <a:latin typeface="Arial" pitchFamily="34" charset="0"/>
              <a:cs typeface="Arial" pitchFamily="34" charset="0"/>
            </a:endParaRPr>
          </a:p>
          <a:p>
            <a:pPr marL="457200" marR="0" lvl="1" indent="0" algn="just" defTabSz="914400" rtl="0" eaLnBrk="0" fontAlgn="base" latinLnBrk="0" hangingPunct="0">
              <a:lnSpc>
                <a:spcPct val="100000"/>
              </a:lnSpc>
              <a:spcBef>
                <a:spcPct val="0"/>
              </a:spcBef>
              <a:spcAft>
                <a:spcPct val="0"/>
              </a:spcAft>
              <a:buClrTx/>
              <a:buSzTx/>
              <a:buFont typeface="Arial" pitchFamily="34" charset="0"/>
              <a:buChar char="•"/>
              <a:tabLst/>
            </a:pPr>
            <a:r>
              <a:rPr kumimoji="0" lang="hi-IN"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लोक नाट्य का उद्देश्य मनोरंजन के साथ साथ उचित सीख देना भी है। </a:t>
            </a:r>
            <a:endParaRPr kumimoji="0" lang="en-US" sz="800" b="0" i="0" u="none" strike="noStrike" cap="none" normalizeH="0" baseline="0" dirty="0">
              <a:ln>
                <a:noFill/>
              </a:ln>
              <a:solidFill>
                <a:schemeClr val="tx1"/>
              </a:solidFill>
              <a:effectLst/>
              <a:latin typeface="Arial" pitchFamily="34" charset="0"/>
              <a:cs typeface="Arial" pitchFamily="34" charset="0"/>
            </a:endParaRPr>
          </a:p>
          <a:p>
            <a:pPr marL="457200" marR="0" lvl="1" indent="0" algn="just" defTabSz="914400" rtl="0" eaLnBrk="0" fontAlgn="base" latinLnBrk="0" hangingPunct="0">
              <a:lnSpc>
                <a:spcPct val="100000"/>
              </a:lnSpc>
              <a:spcBef>
                <a:spcPct val="0"/>
              </a:spcBef>
              <a:spcAft>
                <a:spcPct val="0"/>
              </a:spcAft>
              <a:buClrTx/>
              <a:buSzTx/>
              <a:buFont typeface="Arial" pitchFamily="34" charset="0"/>
              <a:buChar char="•"/>
              <a:tabLst/>
            </a:pPr>
            <a:r>
              <a:rPr kumimoji="0" lang="hi-IN"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लोक नाट्य में गीतात्मक तथा लयात्मक एवं तुकान्तक संवाद प्रमुख तत्त्व हैं। </a:t>
            </a:r>
            <a:endParaRPr kumimoji="0" lang="en-US" sz="800" b="0" i="0" u="none" strike="noStrike" cap="none" normalizeH="0" baseline="0" dirty="0">
              <a:ln>
                <a:noFill/>
              </a:ln>
              <a:solidFill>
                <a:schemeClr val="tx1"/>
              </a:solidFill>
              <a:effectLst/>
              <a:latin typeface="Arial" pitchFamily="34" charset="0"/>
              <a:cs typeface="Arial" pitchFamily="34" charset="0"/>
            </a:endParaRPr>
          </a:p>
          <a:p>
            <a:pPr marL="457200" marR="0" lvl="1" indent="0" algn="just" defTabSz="914400" rtl="0" eaLnBrk="0" fontAlgn="base" latinLnBrk="0" hangingPunct="0">
              <a:lnSpc>
                <a:spcPct val="100000"/>
              </a:lnSpc>
              <a:spcBef>
                <a:spcPct val="0"/>
              </a:spcBef>
              <a:spcAft>
                <a:spcPct val="0"/>
              </a:spcAft>
              <a:buClrTx/>
              <a:buSzTx/>
              <a:buFont typeface="Arial" pitchFamily="34" charset="0"/>
              <a:buChar char="•"/>
              <a:tabLst/>
            </a:pPr>
            <a:r>
              <a:rPr kumimoji="0" lang="hi-IN"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पात्र प्रायः एक समान होते हैं। </a:t>
            </a:r>
            <a:endParaRPr kumimoji="0" lang="en-US" sz="800" b="0" i="0" u="none" strike="noStrike" cap="none" normalizeH="0" baseline="0" dirty="0">
              <a:ln>
                <a:noFill/>
              </a:ln>
              <a:solidFill>
                <a:schemeClr val="tx1"/>
              </a:solidFill>
              <a:effectLst/>
              <a:latin typeface="Arial" pitchFamily="34" charset="0"/>
              <a:cs typeface="Arial" pitchFamily="34" charset="0"/>
            </a:endParaRPr>
          </a:p>
          <a:p>
            <a:pPr marL="457200" marR="0" lvl="1" indent="0" algn="just" defTabSz="914400" rtl="0" eaLnBrk="0" fontAlgn="base" latinLnBrk="0" hangingPunct="0">
              <a:lnSpc>
                <a:spcPct val="100000"/>
              </a:lnSpc>
              <a:spcBef>
                <a:spcPct val="0"/>
              </a:spcBef>
              <a:spcAft>
                <a:spcPct val="0"/>
              </a:spcAft>
              <a:buClrTx/>
              <a:buSzTx/>
              <a:buFont typeface="Arial" pitchFamily="34" charset="0"/>
              <a:buChar char="•"/>
              <a:tabLst/>
            </a:pPr>
            <a:r>
              <a:rPr kumimoji="0" lang="hi-IN"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लोक नाट्य में हास्य</a:t>
            </a:r>
            <a:r>
              <a:rPr kumimoji="0" lang="en-US"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hi-IN"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उपदेश</a:t>
            </a:r>
            <a:r>
              <a:rPr kumimoji="0" lang="en-US"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hi-IN"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प्रेम का निरूपण प्रमुख हैं। </a:t>
            </a:r>
            <a:endParaRPr kumimoji="0" lang="en-US" sz="800" b="0" i="0" u="none" strike="noStrike" cap="none" normalizeH="0" baseline="0" dirty="0">
              <a:ln>
                <a:noFill/>
              </a:ln>
              <a:solidFill>
                <a:schemeClr val="tx1"/>
              </a:solidFill>
              <a:effectLst/>
              <a:latin typeface="Arial" pitchFamily="34" charset="0"/>
              <a:cs typeface="Arial" pitchFamily="34" charset="0"/>
            </a:endParaRPr>
          </a:p>
          <a:p>
            <a:pPr marL="457200" marR="0" lvl="1" indent="0" algn="just" defTabSz="914400" rtl="0" eaLnBrk="0" fontAlgn="base" latinLnBrk="0" hangingPunct="0">
              <a:lnSpc>
                <a:spcPct val="100000"/>
              </a:lnSpc>
              <a:spcBef>
                <a:spcPct val="0"/>
              </a:spcBef>
              <a:spcAft>
                <a:spcPct val="0"/>
              </a:spcAft>
              <a:buClrTx/>
              <a:buSzTx/>
              <a:buFont typeface="Arial" pitchFamily="34" charset="0"/>
              <a:buChar char="•"/>
              <a:tabLst/>
            </a:pPr>
            <a:r>
              <a:rPr kumimoji="0" lang="hi-IN"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लोक नाट्य में कथानक ढीला होता है। पूर्वार्द्ध विलम्बित गति में तो अन्त द्रुत अस्वाभाविक गति से होता है। </a:t>
            </a:r>
          </a:p>
          <a:p>
            <a:pPr marL="457200" marR="0" lvl="1" indent="0" algn="just" defTabSz="914400" rtl="0" eaLnBrk="0" fontAlgn="base" latinLnBrk="0" hangingPunct="0">
              <a:lnSpc>
                <a:spcPct val="100000"/>
              </a:lnSpc>
              <a:spcBef>
                <a:spcPct val="0"/>
              </a:spcBef>
              <a:spcAft>
                <a:spcPct val="0"/>
              </a:spcAft>
              <a:buClrTx/>
              <a:buSzTx/>
              <a:buFont typeface="Arial" pitchFamily="34" charset="0"/>
              <a:buChar char="•"/>
              <a:tabLst/>
            </a:pPr>
            <a:r>
              <a:rPr kumimoji="0" lang="hi-IN"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लोक नाटक में प्रत्येक व्यक्ति प्रत्येक कार्य कर सकता है। जैसे- मंचसज्जा</a:t>
            </a:r>
            <a:r>
              <a:rPr kumimoji="0" lang="en-US"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hi-IN"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अभिनय</a:t>
            </a:r>
            <a:r>
              <a:rPr kumimoji="0" lang="en-US"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 </a:t>
            </a:r>
            <a:r>
              <a:rPr kumimoji="0" lang="hi-IN" sz="2400" b="0" i="0" u="none" strike="noStrike" cap="none" normalizeH="0" baseline="0" dirty="0">
                <a:ln>
                  <a:noFill/>
                </a:ln>
                <a:solidFill>
                  <a:srgbClr val="000000"/>
                </a:solidFill>
                <a:effectLst/>
                <a:latin typeface="Kokila" pitchFamily="34" charset="0"/>
                <a:ea typeface="Times New Roman" pitchFamily="18" charset="0"/>
                <a:cs typeface="Kokila" pitchFamily="34" charset="0"/>
              </a:rPr>
              <a:t>वेश और श्रृंगार आदि। </a:t>
            </a:r>
            <a:endParaRPr kumimoji="0" lang="hi-IN" b="0" i="0" u="none" strike="noStrike" cap="none" normalizeH="0" baseline="0" dirty="0">
              <a:ln>
                <a:noFill/>
              </a:ln>
              <a:solidFill>
                <a:schemeClr val="tx1"/>
              </a:solidFill>
              <a:effectLst/>
              <a:latin typeface="Arial" pitchFamily="34" charset="0"/>
              <a:cs typeface="Arial" pitchFamily="34" charset="0"/>
            </a:endParaRPr>
          </a:p>
          <a:p>
            <a:endParaRPr lang="en-IN" sz="2400" dirty="0"/>
          </a:p>
        </p:txBody>
      </p:sp>
    </p:spTree>
    <p:extLst>
      <p:ext uri="{BB962C8B-B14F-4D97-AF65-F5344CB8AC3E}">
        <p14:creationId xmlns:p14="http://schemas.microsoft.com/office/powerpoint/2010/main" val="19033101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E7835-615B-B746-66D1-EF746EA82173}"/>
              </a:ext>
            </a:extLst>
          </p:cNvPr>
          <p:cNvSpPr>
            <a:spLocks noGrp="1"/>
          </p:cNvSpPr>
          <p:nvPr>
            <p:ph type="title"/>
          </p:nvPr>
        </p:nvSpPr>
        <p:spPr>
          <a:xfrm>
            <a:off x="982134" y="2617258"/>
            <a:ext cx="10515600" cy="1325563"/>
          </a:xfrm>
        </p:spPr>
        <p:txBody>
          <a:bodyPr/>
          <a:lstStyle/>
          <a:p>
            <a:pPr algn="ctr"/>
            <a:r>
              <a:rPr lang="hi-IN" dirty="0"/>
              <a:t>धन्यवाद</a:t>
            </a:r>
            <a:endParaRPr lang="en-IN" dirty="0"/>
          </a:p>
        </p:txBody>
      </p:sp>
      <p:sp>
        <p:nvSpPr>
          <p:cNvPr id="3" name="TextBox 3">
            <a:extLst>
              <a:ext uri="{FF2B5EF4-FFF2-40B4-BE49-F238E27FC236}">
                <a16:creationId xmlns:a16="http://schemas.microsoft.com/office/drawing/2014/main" id="{1984445E-723E-F8AC-DF4E-E34710F204A2}"/>
              </a:ext>
            </a:extLst>
          </p:cNvPr>
          <p:cNvSpPr txBox="1"/>
          <p:nvPr/>
        </p:nvSpPr>
        <p:spPr>
          <a:xfrm>
            <a:off x="1672166" y="5087035"/>
            <a:ext cx="8847667" cy="64633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hi-IN" dirty="0">
              <a:latin typeface="Kokila" pitchFamily="34" charset="0"/>
              <a:ea typeface="Calibri" pitchFamily="34" charset="0"/>
              <a:cs typeface="Kokila" pitchFamily="34" charset="0"/>
            </a:endParaRPr>
          </a:p>
          <a:p>
            <a:pPr algn="ctr"/>
            <a:r>
              <a:rPr lang="hi-IN" b="1" dirty="0">
                <a:latin typeface="Kokila" pitchFamily="34" charset="0"/>
                <a:ea typeface="Calibri" pitchFamily="34" charset="0"/>
                <a:cs typeface="Kokila" pitchFamily="34" charset="0"/>
              </a:rPr>
              <a:t>यह ज्ञान के विविध माध्यमों से अध्ययन-अध्यापन हेतु संकलन मात्र है. इसमें मौलिकता सम्बन्धी कोई दावा नहीं है</a:t>
            </a:r>
            <a:r>
              <a:rPr lang="hi-IN" dirty="0">
                <a:latin typeface="Kokila" pitchFamily="34" charset="0"/>
                <a:ea typeface="Calibri" pitchFamily="34" charset="0"/>
                <a:cs typeface="Kokila" pitchFamily="34" charset="0"/>
              </a:rPr>
              <a:t>.  </a:t>
            </a:r>
            <a:endParaRPr lang="en-US" dirty="0"/>
          </a:p>
        </p:txBody>
      </p:sp>
    </p:spTree>
    <p:extLst>
      <p:ext uri="{BB962C8B-B14F-4D97-AF65-F5344CB8AC3E}">
        <p14:creationId xmlns:p14="http://schemas.microsoft.com/office/powerpoint/2010/main" val="1286152324"/>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113</TotalTime>
  <Words>2034</Words>
  <Application>Microsoft Office PowerPoint</Application>
  <PresentationFormat>Widescreen</PresentationFormat>
  <Paragraphs>155</Paragraphs>
  <Slides>14</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vt:i4>
      </vt:variant>
    </vt:vector>
  </HeadingPairs>
  <TitlesOfParts>
    <vt:vector size="23" baseType="lpstr">
      <vt:lpstr>Arial</vt:lpstr>
      <vt:lpstr>Calibri</vt:lpstr>
      <vt:lpstr>Calibri Light</vt:lpstr>
      <vt:lpstr>Kokila</vt:lpstr>
      <vt:lpstr>Kruti Dev 010</vt:lpstr>
      <vt:lpstr>Symbol</vt:lpstr>
      <vt:lpstr>Times New Roman</vt:lpstr>
      <vt:lpstr>Wingdings</vt:lpstr>
      <vt:lpstr>Retrospect</vt:lpstr>
      <vt:lpstr>लोकगाथा और लोक नाटक </vt:lpstr>
      <vt:lpstr>लोकगाथा का स्वरूप विकास</vt:lpstr>
      <vt:lpstr>‘लोकगाथा’ का स्वरूप-विकास</vt:lpstr>
      <vt:lpstr>PowerPoint Presentation</vt:lpstr>
      <vt:lpstr>‘लोकगाथा’ के सन्दर्भ में पाश्चात्य अवधारणा -</vt:lpstr>
      <vt:lpstr>‘लोकगाथा’ की विशेषताएँ-</vt:lpstr>
      <vt:lpstr>‘लोकगाथा’ उत्पत्ति सिद्धान्त-</vt:lpstr>
      <vt:lpstr>लोकगाथाओं के प्रकार </vt:lpstr>
      <vt:lpstr>PowerPoint Presentation</vt:lpstr>
      <vt:lpstr>PowerPoint Presentation</vt:lpstr>
      <vt:lpstr>PowerPoint Presentation</vt:lpstr>
      <vt:lpstr>लोक नाट्य की विशेषताएँ -</vt:lpstr>
      <vt:lpstr>PowerPoint Presentation</vt:lpstr>
      <vt:lpstr>धन्यवाद</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हिंदी भाषा के विविध रूप</dc:title>
  <dc:creator>Neha Mishra</dc:creator>
  <cp:lastModifiedBy>Neha Mishra</cp:lastModifiedBy>
  <cp:revision>45</cp:revision>
  <dcterms:created xsi:type="dcterms:W3CDTF">2022-07-17T02:25:21Z</dcterms:created>
  <dcterms:modified xsi:type="dcterms:W3CDTF">2022-07-19T04:46:48Z</dcterms:modified>
</cp:coreProperties>
</file>